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9"/>
  </p:notesMasterIdLst>
  <p:sldIdLst>
    <p:sldId id="290" r:id="rId2"/>
    <p:sldId id="281" r:id="rId3"/>
    <p:sldId id="273" r:id="rId4"/>
    <p:sldId id="279" r:id="rId5"/>
    <p:sldId id="280" r:id="rId6"/>
    <p:sldId id="286" r:id="rId7"/>
    <p:sldId id="287" r:id="rId8"/>
    <p:sldId id="288" r:id="rId9"/>
    <p:sldId id="289" r:id="rId10"/>
    <p:sldId id="282" r:id="rId11"/>
    <p:sldId id="256" r:id="rId12"/>
    <p:sldId id="257" r:id="rId13"/>
    <p:sldId id="258" r:id="rId14"/>
    <p:sldId id="259" r:id="rId15"/>
    <p:sldId id="266" r:id="rId16"/>
    <p:sldId id="271" r:id="rId17"/>
    <p:sldId id="272" r:id="rId18"/>
    <p:sldId id="262" r:id="rId19"/>
    <p:sldId id="268" r:id="rId20"/>
    <p:sldId id="269" r:id="rId21"/>
    <p:sldId id="270" r:id="rId22"/>
    <p:sldId id="264" r:id="rId23"/>
    <p:sldId id="267" r:id="rId24"/>
    <p:sldId id="265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3"/>
    <p:restoredTop sz="94489"/>
  </p:normalViewPr>
  <p:slideViewPr>
    <p:cSldViewPr snapToGrid="0">
      <p:cViewPr varScale="1">
        <p:scale>
          <a:sx n="140" d="100"/>
          <a:sy n="140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551D1-FB1B-4640-B1F2-30CEE1383302}" type="doc">
      <dgm:prSet loTypeId="urn:microsoft.com/office/officeart/2017/3/layout/DropPinTimeline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C3D03C-B6D3-450F-943C-D8C06028946B}">
      <dgm:prSet custT="1"/>
      <dgm:spPr/>
      <dgm:t>
        <a:bodyPr/>
        <a:lstStyle/>
        <a:p>
          <a:pPr>
            <a:defRPr b="1"/>
          </a:pPr>
          <a:r>
            <a:rPr lang="en-US" sz="2800" dirty="0"/>
            <a:t>1960s</a:t>
          </a:r>
        </a:p>
      </dgm:t>
    </dgm:pt>
    <dgm:pt modelId="{1D39E6B3-E774-423E-B502-5479BBAE760F}" type="parTrans" cxnId="{E8486A02-8DDC-4869-903C-D624EBE46B49}">
      <dgm:prSet/>
      <dgm:spPr/>
      <dgm:t>
        <a:bodyPr/>
        <a:lstStyle/>
        <a:p>
          <a:endParaRPr lang="en-US"/>
        </a:p>
      </dgm:t>
    </dgm:pt>
    <dgm:pt modelId="{548F3448-570F-4422-A911-CC3F62466E74}" type="sibTrans" cxnId="{E8486A02-8DDC-4869-903C-D624EBE46B49}">
      <dgm:prSet/>
      <dgm:spPr/>
      <dgm:t>
        <a:bodyPr/>
        <a:lstStyle/>
        <a:p>
          <a:endParaRPr lang="en-US"/>
        </a:p>
      </dgm:t>
    </dgm:pt>
    <dgm:pt modelId="{D6376667-6996-4893-8026-ED4FFDE2E8D6}">
      <dgm:prSet/>
      <dgm:spPr/>
      <dgm:t>
        <a:bodyPr/>
        <a:lstStyle/>
        <a:p>
          <a:r>
            <a:rPr lang="en-US" sz="1500" b="1" dirty="0"/>
            <a:t>Early Studies on the Effects of Microgravity</a:t>
          </a:r>
        </a:p>
      </dgm:t>
    </dgm:pt>
    <dgm:pt modelId="{37C06C7D-F325-4AA1-9991-8FF9F8F7DA51}" type="parTrans" cxnId="{EF92F0D4-B99B-4082-9CA0-23245C7C4D85}">
      <dgm:prSet/>
      <dgm:spPr/>
      <dgm:t>
        <a:bodyPr/>
        <a:lstStyle/>
        <a:p>
          <a:endParaRPr lang="en-US"/>
        </a:p>
      </dgm:t>
    </dgm:pt>
    <dgm:pt modelId="{58028A79-6D15-4CCA-8156-AF369F02FC61}" type="sibTrans" cxnId="{EF92F0D4-B99B-4082-9CA0-23245C7C4D85}">
      <dgm:prSet/>
      <dgm:spPr/>
      <dgm:t>
        <a:bodyPr/>
        <a:lstStyle/>
        <a:p>
          <a:endParaRPr lang="en-US"/>
        </a:p>
      </dgm:t>
    </dgm:pt>
    <dgm:pt modelId="{487EBE80-A9E7-4221-B771-824AD944333A}">
      <dgm:prSet custT="1"/>
      <dgm:spPr/>
      <dgm:t>
        <a:bodyPr/>
        <a:lstStyle/>
        <a:p>
          <a:pPr>
            <a:defRPr b="1"/>
          </a:pPr>
          <a:r>
            <a:rPr lang="en-US" sz="2800" dirty="0"/>
            <a:t>1970s-80s</a:t>
          </a:r>
        </a:p>
      </dgm:t>
    </dgm:pt>
    <dgm:pt modelId="{15B2AF57-36DB-4067-8428-AD0A38D42556}" type="parTrans" cxnId="{5262F383-FC1E-454D-873E-E03A9A92043D}">
      <dgm:prSet/>
      <dgm:spPr/>
      <dgm:t>
        <a:bodyPr/>
        <a:lstStyle/>
        <a:p>
          <a:endParaRPr lang="en-US"/>
        </a:p>
      </dgm:t>
    </dgm:pt>
    <dgm:pt modelId="{6B4997AC-67A0-46A0-AA01-6E5B6C22BE39}" type="sibTrans" cxnId="{5262F383-FC1E-454D-873E-E03A9A92043D}">
      <dgm:prSet/>
      <dgm:spPr/>
      <dgm:t>
        <a:bodyPr/>
        <a:lstStyle/>
        <a:p>
          <a:endParaRPr lang="en-US"/>
        </a:p>
      </dgm:t>
    </dgm:pt>
    <dgm:pt modelId="{4E633BE5-712C-4408-8DD5-E686972B9E26}">
      <dgm:prSet/>
      <dgm:spPr/>
      <dgm:t>
        <a:bodyPr/>
        <a:lstStyle/>
        <a:p>
          <a:r>
            <a:rPr lang="en-US" sz="1500" b="1" dirty="0"/>
            <a:t>Exploration of Cellular and Physiological Changes in Microgravity</a:t>
          </a:r>
        </a:p>
      </dgm:t>
    </dgm:pt>
    <dgm:pt modelId="{971F2D3F-E2B0-4651-AEE7-08AD24740E38}" type="parTrans" cxnId="{4AC26495-5360-4238-86AE-564AB1DBA416}">
      <dgm:prSet/>
      <dgm:spPr/>
      <dgm:t>
        <a:bodyPr/>
        <a:lstStyle/>
        <a:p>
          <a:endParaRPr lang="en-US"/>
        </a:p>
      </dgm:t>
    </dgm:pt>
    <dgm:pt modelId="{2C0303EE-146B-4C76-8093-B0220139FD7A}" type="sibTrans" cxnId="{4AC26495-5360-4238-86AE-564AB1DBA416}">
      <dgm:prSet/>
      <dgm:spPr/>
      <dgm:t>
        <a:bodyPr/>
        <a:lstStyle/>
        <a:p>
          <a:endParaRPr lang="en-US"/>
        </a:p>
      </dgm:t>
    </dgm:pt>
    <dgm:pt modelId="{9B244FC4-3702-4AA6-985E-E5A59104912C}">
      <dgm:prSet custT="1"/>
      <dgm:spPr/>
      <dgm:t>
        <a:bodyPr/>
        <a:lstStyle/>
        <a:p>
          <a:pPr>
            <a:defRPr b="1"/>
          </a:pPr>
          <a:r>
            <a:rPr lang="en-US" sz="2800" dirty="0"/>
            <a:t>1990s-Present</a:t>
          </a:r>
        </a:p>
      </dgm:t>
    </dgm:pt>
    <dgm:pt modelId="{1E88A513-579C-4A31-95EE-E0B74C241F34}" type="parTrans" cxnId="{FC780FA6-0339-4C69-9ED2-5E120484354E}">
      <dgm:prSet/>
      <dgm:spPr/>
      <dgm:t>
        <a:bodyPr/>
        <a:lstStyle/>
        <a:p>
          <a:endParaRPr lang="en-US"/>
        </a:p>
      </dgm:t>
    </dgm:pt>
    <dgm:pt modelId="{40994E91-F128-4724-81BF-D5BFC3B9CDDA}" type="sibTrans" cxnId="{FC780FA6-0339-4C69-9ED2-5E120484354E}">
      <dgm:prSet/>
      <dgm:spPr/>
      <dgm:t>
        <a:bodyPr/>
        <a:lstStyle/>
        <a:p>
          <a:endParaRPr lang="en-US"/>
        </a:p>
      </dgm:t>
    </dgm:pt>
    <dgm:pt modelId="{4418A43D-2D94-49FD-B3C2-116860DD3DAB}">
      <dgm:prSet custT="1"/>
      <dgm:spPr/>
      <dgm:t>
        <a:bodyPr/>
        <a:lstStyle/>
        <a:p>
          <a:r>
            <a:rPr lang="en-US" sz="1500" b="1" dirty="0"/>
            <a:t>Advancements in Molecular Biology, Genomics, and Biotechnology</a:t>
          </a:r>
        </a:p>
      </dgm:t>
    </dgm:pt>
    <dgm:pt modelId="{52A42A0E-BB4D-447E-9BFA-582D7D4D38EB}" type="parTrans" cxnId="{A8B804E6-0C38-4F61-BA0A-A37D3D29D7AE}">
      <dgm:prSet/>
      <dgm:spPr/>
      <dgm:t>
        <a:bodyPr/>
        <a:lstStyle/>
        <a:p>
          <a:endParaRPr lang="en-US"/>
        </a:p>
      </dgm:t>
    </dgm:pt>
    <dgm:pt modelId="{72369159-0408-4B20-90C5-C0421FD7B86F}" type="sibTrans" cxnId="{A8B804E6-0C38-4F61-BA0A-A37D3D29D7AE}">
      <dgm:prSet/>
      <dgm:spPr/>
      <dgm:t>
        <a:bodyPr/>
        <a:lstStyle/>
        <a:p>
          <a:endParaRPr lang="en-US"/>
        </a:p>
      </dgm:t>
    </dgm:pt>
    <dgm:pt modelId="{E9267B46-C83F-1F47-A84C-7882C8C50E77}">
      <dgm:prSet custT="1"/>
      <dgm:spPr/>
      <dgm:t>
        <a:bodyPr/>
        <a:lstStyle/>
        <a:p>
          <a:r>
            <a:rPr lang="en-US" sz="1400" dirty="0"/>
            <a:t>Subsequent life sciences experiments on crewed space capsules (Mercury, Vostok)</a:t>
          </a:r>
        </a:p>
      </dgm:t>
    </dgm:pt>
    <dgm:pt modelId="{3A4DB921-EDAA-0A4C-BF22-59956EB72523}" type="parTrans" cxnId="{F2092C2E-C9DF-614E-B0FC-7CDB654251AE}">
      <dgm:prSet/>
      <dgm:spPr/>
      <dgm:t>
        <a:bodyPr/>
        <a:lstStyle/>
        <a:p>
          <a:endParaRPr lang="en-US"/>
        </a:p>
      </dgm:t>
    </dgm:pt>
    <dgm:pt modelId="{B046E5DA-86B1-E945-9329-6DF421266597}" type="sibTrans" cxnId="{F2092C2E-C9DF-614E-B0FC-7CDB654251AE}">
      <dgm:prSet/>
      <dgm:spPr/>
      <dgm:t>
        <a:bodyPr/>
        <a:lstStyle/>
        <a:p>
          <a:endParaRPr lang="en-US"/>
        </a:p>
      </dgm:t>
    </dgm:pt>
    <dgm:pt modelId="{89643737-6940-A043-8F2F-B77ABAFBB433}">
      <dgm:prSet custT="1"/>
      <dgm:spPr/>
      <dgm:t>
        <a:bodyPr/>
        <a:lstStyle/>
        <a:p>
          <a:r>
            <a:rPr lang="en-US" sz="1400" dirty="0"/>
            <a:t>First animal in space: Laika the dog, Sputnik 2, 1967</a:t>
          </a:r>
        </a:p>
      </dgm:t>
    </dgm:pt>
    <dgm:pt modelId="{73973CDE-EECF-9942-A10F-A4FEF49B1CB1}" type="parTrans" cxnId="{181EF222-5E00-7B46-BAEA-94158EC4D437}">
      <dgm:prSet/>
      <dgm:spPr/>
      <dgm:t>
        <a:bodyPr/>
        <a:lstStyle/>
        <a:p>
          <a:endParaRPr lang="en-US"/>
        </a:p>
      </dgm:t>
    </dgm:pt>
    <dgm:pt modelId="{900A6417-39C6-4741-A812-BB94C761B6C4}" type="sibTrans" cxnId="{181EF222-5E00-7B46-BAEA-94158EC4D437}">
      <dgm:prSet/>
      <dgm:spPr/>
      <dgm:t>
        <a:bodyPr/>
        <a:lstStyle/>
        <a:p>
          <a:endParaRPr lang="en-US"/>
        </a:p>
      </dgm:t>
    </dgm:pt>
    <dgm:pt modelId="{DA8BEAF6-49F5-BB4E-9AF7-C34D5F16CD07}">
      <dgm:prSet custT="1"/>
      <dgm:spPr/>
      <dgm:t>
        <a:bodyPr/>
        <a:lstStyle/>
        <a:p>
          <a:r>
            <a:rPr lang="en-US" sz="1400" dirty="0"/>
            <a:t>Effects of microgravity on basic biological processes: growth, development, reproduction, orientation in space</a:t>
          </a:r>
        </a:p>
      </dgm:t>
    </dgm:pt>
    <dgm:pt modelId="{5AE20355-44AB-784F-A15B-68C6E69E63E2}" type="parTrans" cxnId="{EFF8C19F-0284-1544-AC55-FFA7560B5E7B}">
      <dgm:prSet/>
      <dgm:spPr/>
      <dgm:t>
        <a:bodyPr/>
        <a:lstStyle/>
        <a:p>
          <a:endParaRPr lang="en-US"/>
        </a:p>
      </dgm:t>
    </dgm:pt>
    <dgm:pt modelId="{87CEAF6A-EE71-8B45-82DD-15E41DD35F57}" type="sibTrans" cxnId="{EFF8C19F-0284-1544-AC55-FFA7560B5E7B}">
      <dgm:prSet/>
      <dgm:spPr/>
      <dgm:t>
        <a:bodyPr/>
        <a:lstStyle/>
        <a:p>
          <a:endParaRPr lang="en-US"/>
        </a:p>
      </dgm:t>
    </dgm:pt>
    <dgm:pt modelId="{B8105B26-DC4D-064E-A1B6-FA52DCC6CE91}">
      <dgm:prSet custT="1"/>
      <dgm:spPr/>
      <dgm:t>
        <a:bodyPr/>
        <a:lstStyle/>
        <a:p>
          <a:r>
            <a:rPr lang="en-US" sz="1400" dirty="0"/>
            <a:t>Space shuttle missions provided larger experimentation platforms</a:t>
          </a:r>
        </a:p>
      </dgm:t>
    </dgm:pt>
    <dgm:pt modelId="{A08A0C24-AF67-C749-B354-23C8E44D0488}" type="parTrans" cxnId="{A1A8A8A6-7D97-084B-8AD7-7F942E326215}">
      <dgm:prSet/>
      <dgm:spPr/>
      <dgm:t>
        <a:bodyPr/>
        <a:lstStyle/>
        <a:p>
          <a:endParaRPr lang="en-US"/>
        </a:p>
      </dgm:t>
    </dgm:pt>
    <dgm:pt modelId="{CCF0D119-F500-5144-8037-5DF59E4AFE81}" type="sibTrans" cxnId="{A1A8A8A6-7D97-084B-8AD7-7F942E326215}">
      <dgm:prSet/>
      <dgm:spPr/>
      <dgm:t>
        <a:bodyPr/>
        <a:lstStyle/>
        <a:p>
          <a:endParaRPr lang="en-US"/>
        </a:p>
      </dgm:t>
    </dgm:pt>
    <dgm:pt modelId="{AB3664E6-4097-4443-8158-750650C352FB}">
      <dgm:prSet custT="1"/>
      <dgm:spPr/>
      <dgm:t>
        <a:bodyPr/>
        <a:lstStyle/>
        <a:p>
          <a:r>
            <a:rPr lang="en-US" sz="1400" dirty="0"/>
            <a:t>Cellular biology, </a:t>
          </a:r>
          <a:r>
            <a:rPr lang="en-US" sz="1400" b="0" i="0" dirty="0"/>
            <a:t>neurophysiology, muscle atrophy, bone density loss, and immune system function in microgravity conditions</a:t>
          </a:r>
          <a:endParaRPr lang="en-US" sz="1400" dirty="0"/>
        </a:p>
      </dgm:t>
    </dgm:pt>
    <dgm:pt modelId="{E1310CC3-495B-3F4E-8CCA-E5E4C65804C7}" type="parTrans" cxnId="{35487A71-6D84-124C-845E-EAF2887D2C5C}">
      <dgm:prSet/>
      <dgm:spPr/>
      <dgm:t>
        <a:bodyPr/>
        <a:lstStyle/>
        <a:p>
          <a:endParaRPr lang="en-US"/>
        </a:p>
      </dgm:t>
    </dgm:pt>
    <dgm:pt modelId="{51EE737E-27DA-E848-B9FB-B44F4FDF1DA4}" type="sibTrans" cxnId="{35487A71-6D84-124C-845E-EAF2887D2C5C}">
      <dgm:prSet/>
      <dgm:spPr/>
      <dgm:t>
        <a:bodyPr/>
        <a:lstStyle/>
        <a:p>
          <a:endParaRPr lang="en-US"/>
        </a:p>
      </dgm:t>
    </dgm:pt>
    <dgm:pt modelId="{47413D1B-529E-3A48-8E6C-A85654B22ECE}">
      <dgm:prSet custT="1"/>
      <dgm:spPr/>
      <dgm:t>
        <a:bodyPr/>
        <a:lstStyle/>
        <a:p>
          <a:r>
            <a:rPr lang="en-US" sz="1400" dirty="0"/>
            <a:t>Cellular and molecular studies, physiological animal studies</a:t>
          </a:r>
        </a:p>
      </dgm:t>
    </dgm:pt>
    <dgm:pt modelId="{8AD3CA40-2996-D842-A8C1-FE798F00712C}" type="parTrans" cxnId="{2ADAC425-D26D-8A4D-9193-2916DA1E4C88}">
      <dgm:prSet/>
      <dgm:spPr/>
      <dgm:t>
        <a:bodyPr/>
        <a:lstStyle/>
        <a:p>
          <a:endParaRPr lang="en-US"/>
        </a:p>
      </dgm:t>
    </dgm:pt>
    <dgm:pt modelId="{7BE45C83-9AA5-034B-9879-B756DBBC5658}" type="sibTrans" cxnId="{2ADAC425-D26D-8A4D-9193-2916DA1E4C88}">
      <dgm:prSet/>
      <dgm:spPr/>
      <dgm:t>
        <a:bodyPr/>
        <a:lstStyle/>
        <a:p>
          <a:endParaRPr lang="en-US"/>
        </a:p>
      </dgm:t>
    </dgm:pt>
    <dgm:pt modelId="{A296CED2-05ED-BE4C-A1DB-83C19C5AE895}">
      <dgm:prSet custT="1"/>
      <dgm:spPr/>
      <dgm:t>
        <a:bodyPr/>
        <a:lstStyle/>
        <a:p>
          <a:r>
            <a:rPr lang="en-US" sz="1400" dirty="0"/>
            <a:t>International space stations: Mir &amp; International Space Station (ISS)</a:t>
          </a:r>
        </a:p>
      </dgm:t>
    </dgm:pt>
    <dgm:pt modelId="{DC26BA51-F424-5345-832E-0804CF2D9F52}" type="parTrans" cxnId="{A9302EA9-2F8A-BE41-B2B3-5D644C05D124}">
      <dgm:prSet/>
      <dgm:spPr/>
      <dgm:t>
        <a:bodyPr/>
        <a:lstStyle/>
        <a:p>
          <a:endParaRPr lang="en-US"/>
        </a:p>
      </dgm:t>
    </dgm:pt>
    <dgm:pt modelId="{1FB6171F-FD2D-8046-B45C-6197BFBF01F4}" type="sibTrans" cxnId="{A9302EA9-2F8A-BE41-B2B3-5D644C05D124}">
      <dgm:prSet/>
      <dgm:spPr/>
      <dgm:t>
        <a:bodyPr/>
        <a:lstStyle/>
        <a:p>
          <a:endParaRPr lang="en-US"/>
        </a:p>
      </dgm:t>
    </dgm:pt>
    <dgm:pt modelId="{9B704625-15CB-C64F-AE20-A4701DBDE618}">
      <dgm:prSet/>
      <dgm:spPr/>
      <dgm:t>
        <a:bodyPr/>
        <a:lstStyle/>
        <a:p>
          <a:endParaRPr lang="en-US" sz="1000" dirty="0"/>
        </a:p>
      </dgm:t>
    </dgm:pt>
    <dgm:pt modelId="{E7876FDC-D9CF-DB4B-8F2D-EA9D155B61B2}" type="parTrans" cxnId="{12524E6D-DAB9-5A4C-901C-092863CA51B6}">
      <dgm:prSet/>
      <dgm:spPr/>
      <dgm:t>
        <a:bodyPr/>
        <a:lstStyle/>
        <a:p>
          <a:endParaRPr lang="en-US"/>
        </a:p>
      </dgm:t>
    </dgm:pt>
    <dgm:pt modelId="{4B179195-7ECA-684B-B27C-7EDA088BDAE4}" type="sibTrans" cxnId="{12524E6D-DAB9-5A4C-901C-092863CA51B6}">
      <dgm:prSet/>
      <dgm:spPr/>
      <dgm:t>
        <a:bodyPr/>
        <a:lstStyle/>
        <a:p>
          <a:endParaRPr lang="en-US"/>
        </a:p>
      </dgm:t>
    </dgm:pt>
    <dgm:pt modelId="{2A037730-8E8B-B641-88ED-90BE7BD7FB35}">
      <dgm:prSet custT="1"/>
      <dgm:spPr/>
      <dgm:t>
        <a:bodyPr/>
        <a:lstStyle/>
        <a:p>
          <a:r>
            <a:rPr lang="en-US" sz="1400" dirty="0"/>
            <a:t>Wide variety of space biology experiments and advanced technologies</a:t>
          </a:r>
        </a:p>
      </dgm:t>
    </dgm:pt>
    <dgm:pt modelId="{B508BB4F-FC7E-D348-9EEC-DF996E673268}" type="parTrans" cxnId="{AF6BAAF4-490B-CA41-9AB6-11DDF04BE2A4}">
      <dgm:prSet/>
      <dgm:spPr/>
      <dgm:t>
        <a:bodyPr/>
        <a:lstStyle/>
        <a:p>
          <a:endParaRPr lang="en-US"/>
        </a:p>
      </dgm:t>
    </dgm:pt>
    <dgm:pt modelId="{C7C06516-EF42-AF42-A6F6-B3F380F2C9EE}" type="sibTrans" cxnId="{AF6BAAF4-490B-CA41-9AB6-11DDF04BE2A4}">
      <dgm:prSet/>
      <dgm:spPr/>
      <dgm:t>
        <a:bodyPr/>
        <a:lstStyle/>
        <a:p>
          <a:endParaRPr lang="en-US"/>
        </a:p>
      </dgm:t>
    </dgm:pt>
    <dgm:pt modelId="{307E24D3-8B7A-6D46-A1FB-A84275B1B771}">
      <dgm:prSet custT="1"/>
      <dgm:spPr/>
      <dgm:t>
        <a:bodyPr/>
        <a:lstStyle/>
        <a:p>
          <a:r>
            <a:rPr lang="en-US" sz="1400" dirty="0"/>
            <a:t>Studying the effects of combined microgravity and radiation</a:t>
          </a:r>
        </a:p>
      </dgm:t>
    </dgm:pt>
    <dgm:pt modelId="{367A7F87-868E-5F4D-A069-2FCD377618B2}" type="parTrans" cxnId="{0ACCBC75-DB51-794D-AB0B-0482A47BC256}">
      <dgm:prSet/>
      <dgm:spPr/>
      <dgm:t>
        <a:bodyPr/>
        <a:lstStyle/>
        <a:p>
          <a:endParaRPr lang="en-US"/>
        </a:p>
      </dgm:t>
    </dgm:pt>
    <dgm:pt modelId="{D9C28132-FCCE-0E4C-91B9-728135B82501}" type="sibTrans" cxnId="{0ACCBC75-DB51-794D-AB0B-0482A47BC256}">
      <dgm:prSet/>
      <dgm:spPr/>
      <dgm:t>
        <a:bodyPr/>
        <a:lstStyle/>
        <a:p>
          <a:endParaRPr lang="en-US"/>
        </a:p>
      </dgm:t>
    </dgm:pt>
    <dgm:pt modelId="{CD0CB277-959F-7746-8202-8BFB02AE0A77}">
      <dgm:prSet custT="1"/>
      <dgm:spPr/>
      <dgm:t>
        <a:bodyPr/>
        <a:lstStyle/>
        <a:p>
          <a:r>
            <a:rPr lang="en-US" sz="1400" dirty="0"/>
            <a:t>Potential applications of biotechnology in space (3D bioprinting, tissue engineering) </a:t>
          </a:r>
        </a:p>
      </dgm:t>
    </dgm:pt>
    <dgm:pt modelId="{FB5C8531-CE4E-0942-BDB6-402441A2EFE7}" type="parTrans" cxnId="{FCC33B00-C2FC-6949-B84B-247650832FBA}">
      <dgm:prSet/>
      <dgm:spPr/>
      <dgm:t>
        <a:bodyPr/>
        <a:lstStyle/>
        <a:p>
          <a:endParaRPr lang="en-US"/>
        </a:p>
      </dgm:t>
    </dgm:pt>
    <dgm:pt modelId="{3D12AF1D-0D95-5648-9055-550A09F72F8D}" type="sibTrans" cxnId="{FCC33B00-C2FC-6949-B84B-247650832FBA}">
      <dgm:prSet/>
      <dgm:spPr/>
      <dgm:t>
        <a:bodyPr/>
        <a:lstStyle/>
        <a:p>
          <a:endParaRPr lang="en-US"/>
        </a:p>
      </dgm:t>
    </dgm:pt>
    <dgm:pt modelId="{F681AAC3-1626-8A44-A949-55D611477526}" type="pres">
      <dgm:prSet presAssocID="{2BB551D1-FB1B-4640-B1F2-30CEE1383302}" presName="root" presStyleCnt="0">
        <dgm:presLayoutVars>
          <dgm:chMax/>
          <dgm:chPref/>
          <dgm:animLvl val="lvl"/>
        </dgm:presLayoutVars>
      </dgm:prSet>
      <dgm:spPr/>
    </dgm:pt>
    <dgm:pt modelId="{F1DBC4D7-B391-D54F-A676-8FBCD5ED7FC3}" type="pres">
      <dgm:prSet presAssocID="{2BB551D1-FB1B-4640-B1F2-30CEE1383302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532C15C-17B6-8944-ABA4-5C6BF48A8955}" type="pres">
      <dgm:prSet presAssocID="{2BB551D1-FB1B-4640-B1F2-30CEE1383302}" presName="nodes" presStyleCnt="0">
        <dgm:presLayoutVars>
          <dgm:chMax/>
          <dgm:chPref/>
          <dgm:animLvl val="lvl"/>
        </dgm:presLayoutVars>
      </dgm:prSet>
      <dgm:spPr/>
    </dgm:pt>
    <dgm:pt modelId="{81B2A111-C5E5-684C-98DA-2AC7925CE8B6}" type="pres">
      <dgm:prSet presAssocID="{FEC3D03C-B6D3-450F-943C-D8C06028946B}" presName="composite" presStyleCnt="0"/>
      <dgm:spPr/>
    </dgm:pt>
    <dgm:pt modelId="{F9DD41AD-E721-4C4D-AC4F-57A095F5CDD4}" type="pres">
      <dgm:prSet presAssocID="{FEC3D03C-B6D3-450F-943C-D8C06028946B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A3EE94B-5281-7D40-8B43-614F18AE2CE6}" type="pres">
      <dgm:prSet presAssocID="{FEC3D03C-B6D3-450F-943C-D8C06028946B}" presName="DropPinPlaceHolder" presStyleCnt="0"/>
      <dgm:spPr/>
    </dgm:pt>
    <dgm:pt modelId="{D1DBD4D9-8192-C44F-AB83-C4221697A05A}" type="pres">
      <dgm:prSet presAssocID="{FEC3D03C-B6D3-450F-943C-D8C06028946B}" presName="DropPin" presStyleLbl="alignNode1" presStyleIdx="0" presStyleCnt="3"/>
      <dgm:spPr/>
    </dgm:pt>
    <dgm:pt modelId="{A7CDB792-572F-5E43-AE14-E82876DD4B4D}" type="pres">
      <dgm:prSet presAssocID="{FEC3D03C-B6D3-450F-943C-D8C06028946B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9BD91FFF-A565-1C4E-990B-7E2FC7E4D644}" type="pres">
      <dgm:prSet presAssocID="{FEC3D03C-B6D3-450F-943C-D8C06028946B}" presName="L2TextContainer" presStyleLbl="revTx" presStyleIdx="0" presStyleCnt="6">
        <dgm:presLayoutVars>
          <dgm:bulletEnabled val="1"/>
        </dgm:presLayoutVars>
      </dgm:prSet>
      <dgm:spPr/>
    </dgm:pt>
    <dgm:pt modelId="{B2030595-DCB5-8040-8F0E-9DCB5064B56F}" type="pres">
      <dgm:prSet presAssocID="{FEC3D03C-B6D3-450F-943C-D8C06028946B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DC3B81A-FCD0-EF41-8056-667161DA4D2A}" type="pres">
      <dgm:prSet presAssocID="{FEC3D03C-B6D3-450F-943C-D8C06028946B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7C5DEFE-2198-C141-92F2-46021925E63D}" type="pres">
      <dgm:prSet presAssocID="{FEC3D03C-B6D3-450F-943C-D8C06028946B}" presName="EmptyPlaceHolder" presStyleCnt="0"/>
      <dgm:spPr/>
    </dgm:pt>
    <dgm:pt modelId="{E336E7D8-7EC0-BC42-979D-8BA55591FD5C}" type="pres">
      <dgm:prSet presAssocID="{548F3448-570F-4422-A911-CC3F62466E74}" presName="spaceBetweenRectangles" presStyleCnt="0"/>
      <dgm:spPr/>
    </dgm:pt>
    <dgm:pt modelId="{75EEA821-6B07-A54D-B52E-F7B837DA53FF}" type="pres">
      <dgm:prSet presAssocID="{487EBE80-A9E7-4221-B771-824AD944333A}" presName="composite" presStyleCnt="0"/>
      <dgm:spPr/>
    </dgm:pt>
    <dgm:pt modelId="{56C63C46-81C9-0145-A32F-304BE397DDA2}" type="pres">
      <dgm:prSet presAssocID="{487EBE80-A9E7-4221-B771-824AD944333A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B95EAB7-9191-8F40-9720-8172308F6D6F}" type="pres">
      <dgm:prSet presAssocID="{487EBE80-A9E7-4221-B771-824AD944333A}" presName="DropPinPlaceHolder" presStyleCnt="0"/>
      <dgm:spPr/>
    </dgm:pt>
    <dgm:pt modelId="{603BD041-2D78-9C4B-9C1E-F29CE80E2777}" type="pres">
      <dgm:prSet presAssocID="{487EBE80-A9E7-4221-B771-824AD944333A}" presName="DropPin" presStyleLbl="alignNode1" presStyleIdx="1" presStyleCnt="3"/>
      <dgm:spPr/>
    </dgm:pt>
    <dgm:pt modelId="{431D72F7-EA2D-9446-A7A3-1799D211E685}" type="pres">
      <dgm:prSet presAssocID="{487EBE80-A9E7-4221-B771-824AD944333A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7FD86B26-9474-C940-AF0D-746FD3A3EB96}" type="pres">
      <dgm:prSet presAssocID="{487EBE80-A9E7-4221-B771-824AD944333A}" presName="L2TextContainer" presStyleLbl="revTx" presStyleIdx="2" presStyleCnt="6">
        <dgm:presLayoutVars>
          <dgm:bulletEnabled val="1"/>
        </dgm:presLayoutVars>
      </dgm:prSet>
      <dgm:spPr/>
    </dgm:pt>
    <dgm:pt modelId="{ACB16CE2-25B4-5B4B-BDF2-912260F65851}" type="pres">
      <dgm:prSet presAssocID="{487EBE80-A9E7-4221-B771-824AD944333A}" presName="L1TextContainer" presStyleLbl="revTx" presStyleIdx="3" presStyleCnt="6" custScaleX="108273" custLinFactNeighborX="3804" custLinFactNeighborY="6845">
        <dgm:presLayoutVars>
          <dgm:chMax val="1"/>
          <dgm:chPref val="1"/>
          <dgm:bulletEnabled val="1"/>
        </dgm:presLayoutVars>
      </dgm:prSet>
      <dgm:spPr/>
    </dgm:pt>
    <dgm:pt modelId="{2CD4FC39-6071-F140-B895-1ED0C8635F2C}" type="pres">
      <dgm:prSet presAssocID="{487EBE80-A9E7-4221-B771-824AD944333A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3DCB4E2-C552-304B-876B-2ADED5A4DA8A}" type="pres">
      <dgm:prSet presAssocID="{487EBE80-A9E7-4221-B771-824AD944333A}" presName="EmptyPlaceHolder" presStyleCnt="0"/>
      <dgm:spPr/>
    </dgm:pt>
    <dgm:pt modelId="{0EC82C17-7C6D-5749-94D5-186EE2C0BC0D}" type="pres">
      <dgm:prSet presAssocID="{6B4997AC-67A0-46A0-AA01-6E5B6C22BE39}" presName="spaceBetweenRectangles" presStyleCnt="0"/>
      <dgm:spPr/>
    </dgm:pt>
    <dgm:pt modelId="{5C92ED5A-4EF5-9A4D-B80F-F7F26F446932}" type="pres">
      <dgm:prSet presAssocID="{9B244FC4-3702-4AA6-985E-E5A59104912C}" presName="composite" presStyleCnt="0"/>
      <dgm:spPr/>
    </dgm:pt>
    <dgm:pt modelId="{8C0507B3-D8CB-D944-BC9F-F1E5AAD7E756}" type="pres">
      <dgm:prSet presAssocID="{9B244FC4-3702-4AA6-985E-E5A59104912C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7CC55F81-B2A2-8947-AB43-288DD4509D77}" type="pres">
      <dgm:prSet presAssocID="{9B244FC4-3702-4AA6-985E-E5A59104912C}" presName="DropPinPlaceHolder" presStyleCnt="0"/>
      <dgm:spPr/>
    </dgm:pt>
    <dgm:pt modelId="{B2D4B7E9-ED49-284A-A1E4-E4DF415EEE74}" type="pres">
      <dgm:prSet presAssocID="{9B244FC4-3702-4AA6-985E-E5A59104912C}" presName="DropPin" presStyleLbl="alignNode1" presStyleIdx="2" presStyleCnt="3" custLinFactNeighborX="-62875" custLinFactNeighborY="5133"/>
      <dgm:spPr/>
    </dgm:pt>
    <dgm:pt modelId="{0D6CA324-4EF2-9844-A2FB-869AD92E2A85}" type="pres">
      <dgm:prSet presAssocID="{9B244FC4-3702-4AA6-985E-E5A59104912C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308C5451-882E-A94B-8128-E078793887E5}" type="pres">
      <dgm:prSet presAssocID="{9B244FC4-3702-4AA6-985E-E5A59104912C}" presName="L2TextContainer" presStyleLbl="revTx" presStyleIdx="4" presStyleCnt="6">
        <dgm:presLayoutVars>
          <dgm:bulletEnabled val="1"/>
        </dgm:presLayoutVars>
      </dgm:prSet>
      <dgm:spPr/>
    </dgm:pt>
    <dgm:pt modelId="{CDBEF905-8237-5844-8378-BF0686C77CC6}" type="pres">
      <dgm:prSet presAssocID="{9B244FC4-3702-4AA6-985E-E5A59104912C}" presName="L1TextContainer" presStyleLbl="revTx" presStyleIdx="5" presStyleCnt="6" custScaleX="115660" custLinFactNeighborX="463" custLinFactNeighborY="-2105">
        <dgm:presLayoutVars>
          <dgm:chMax val="1"/>
          <dgm:chPref val="1"/>
          <dgm:bulletEnabled val="1"/>
        </dgm:presLayoutVars>
      </dgm:prSet>
      <dgm:spPr/>
    </dgm:pt>
    <dgm:pt modelId="{4435EDD3-30D4-DF46-AC9A-572B67B4AC26}" type="pres">
      <dgm:prSet presAssocID="{9B244FC4-3702-4AA6-985E-E5A59104912C}" presName="ConnectLine" presStyleLbl="sibTrans1D1" presStyleIdx="2" presStyleCnt="3" custLinFactX="-489264" custLinFactNeighborX="-500000" custLinFactNeighborY="-225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B3D7522-7D03-AD45-8356-A41C34E0D02D}" type="pres">
      <dgm:prSet presAssocID="{9B244FC4-3702-4AA6-985E-E5A59104912C}" presName="EmptyPlaceHolder" presStyleCnt="0"/>
      <dgm:spPr/>
    </dgm:pt>
  </dgm:ptLst>
  <dgm:cxnLst>
    <dgm:cxn modelId="{FCC33B00-C2FC-6949-B84B-247650832FBA}" srcId="{4418A43D-2D94-49FD-B3C2-116860DD3DAB}" destId="{CD0CB277-959F-7746-8202-8BFB02AE0A77}" srcOrd="3" destOrd="0" parTransId="{FB5C8531-CE4E-0942-BDB6-402441A2EFE7}" sibTransId="{3D12AF1D-0D95-5648-9055-550A09F72F8D}"/>
    <dgm:cxn modelId="{E8486A02-8DDC-4869-903C-D624EBE46B49}" srcId="{2BB551D1-FB1B-4640-B1F2-30CEE1383302}" destId="{FEC3D03C-B6D3-450F-943C-D8C06028946B}" srcOrd="0" destOrd="0" parTransId="{1D39E6B3-E774-423E-B502-5479BBAE760F}" sibTransId="{548F3448-570F-4422-A911-CC3F62466E74}"/>
    <dgm:cxn modelId="{15489C0B-A4FE-0C4F-B702-FD2874A8B6B6}" type="presOf" srcId="{AB3664E6-4097-4443-8158-750650C352FB}" destId="{7FD86B26-9474-C940-AF0D-746FD3A3EB96}" srcOrd="0" destOrd="2" presId="urn:microsoft.com/office/officeart/2017/3/layout/DropPinTimeline"/>
    <dgm:cxn modelId="{36E5B615-E94B-8245-A24B-DEFEAEF12F75}" type="presOf" srcId="{9B244FC4-3702-4AA6-985E-E5A59104912C}" destId="{CDBEF905-8237-5844-8378-BF0686C77CC6}" srcOrd="0" destOrd="0" presId="urn:microsoft.com/office/officeart/2017/3/layout/DropPinTimeline"/>
    <dgm:cxn modelId="{7B1F6C18-B4A9-3D42-BCB5-207D61E80B86}" type="presOf" srcId="{4418A43D-2D94-49FD-B3C2-116860DD3DAB}" destId="{308C5451-882E-A94B-8128-E078793887E5}" srcOrd="0" destOrd="0" presId="urn:microsoft.com/office/officeart/2017/3/layout/DropPinTimeline"/>
    <dgm:cxn modelId="{181EF222-5E00-7B46-BAEA-94158EC4D437}" srcId="{D6376667-6996-4893-8026-ED4FFDE2E8D6}" destId="{89643737-6940-A043-8F2F-B77ABAFBB433}" srcOrd="0" destOrd="0" parTransId="{73973CDE-EECF-9942-A10F-A4FEF49B1CB1}" sibTransId="{900A6417-39C6-4741-A812-BB94C761B6C4}"/>
    <dgm:cxn modelId="{2ADAC425-D26D-8A4D-9193-2916DA1E4C88}" srcId="{4E633BE5-712C-4408-8DD5-E686972B9E26}" destId="{47413D1B-529E-3A48-8E6C-A85654B22ECE}" srcOrd="2" destOrd="0" parTransId="{8AD3CA40-2996-D842-A8C1-FE798F00712C}" sibTransId="{7BE45C83-9AA5-034B-9879-B756DBBC5658}"/>
    <dgm:cxn modelId="{FC86382A-19C3-4243-8223-987810EEAE29}" type="presOf" srcId="{FEC3D03C-B6D3-450F-943C-D8C06028946B}" destId="{B2030595-DCB5-8040-8F0E-9DCB5064B56F}" srcOrd="0" destOrd="0" presId="urn:microsoft.com/office/officeart/2017/3/layout/DropPinTimeline"/>
    <dgm:cxn modelId="{F2092C2E-C9DF-614E-B0FC-7CDB654251AE}" srcId="{D6376667-6996-4893-8026-ED4FFDE2E8D6}" destId="{E9267B46-C83F-1F47-A84C-7882C8C50E77}" srcOrd="1" destOrd="0" parTransId="{3A4DB921-EDAA-0A4C-BF22-59956EB72523}" sibTransId="{B046E5DA-86B1-E945-9329-6DF421266597}"/>
    <dgm:cxn modelId="{BB2A8431-3569-3E42-B63B-356DAD9A838B}" type="presOf" srcId="{A296CED2-05ED-BE4C-A1DB-83C19C5AE895}" destId="{308C5451-882E-A94B-8128-E078793887E5}" srcOrd="0" destOrd="1" presId="urn:microsoft.com/office/officeart/2017/3/layout/DropPinTimeline"/>
    <dgm:cxn modelId="{EBB27A37-5486-954A-BDC8-474C11ECA8AB}" type="presOf" srcId="{DA8BEAF6-49F5-BB4E-9AF7-C34D5F16CD07}" destId="{9BD91FFF-A565-1C4E-990B-7E2FC7E4D644}" srcOrd="0" destOrd="3" presId="urn:microsoft.com/office/officeart/2017/3/layout/DropPinTimeline"/>
    <dgm:cxn modelId="{BEDCCE38-5CC1-2B47-B273-8FC4547F39E5}" type="presOf" srcId="{487EBE80-A9E7-4221-B771-824AD944333A}" destId="{ACB16CE2-25B4-5B4B-BDF2-912260F65851}" srcOrd="0" destOrd="0" presId="urn:microsoft.com/office/officeart/2017/3/layout/DropPinTimeline"/>
    <dgm:cxn modelId="{64019D58-593E-704A-9A59-E7F56DB66774}" type="presOf" srcId="{CD0CB277-959F-7746-8202-8BFB02AE0A77}" destId="{308C5451-882E-A94B-8128-E078793887E5}" srcOrd="0" destOrd="4" presId="urn:microsoft.com/office/officeart/2017/3/layout/DropPinTimeline"/>
    <dgm:cxn modelId="{4951A25C-2CAD-D34A-9E41-BF16ED04DD47}" type="presOf" srcId="{2BB551D1-FB1B-4640-B1F2-30CEE1383302}" destId="{F681AAC3-1626-8A44-A949-55D611477526}" srcOrd="0" destOrd="0" presId="urn:microsoft.com/office/officeart/2017/3/layout/DropPinTimeline"/>
    <dgm:cxn modelId="{1648C55F-C976-DC4B-8475-4F5B26F1BF21}" type="presOf" srcId="{2A037730-8E8B-B641-88ED-90BE7BD7FB35}" destId="{308C5451-882E-A94B-8128-E078793887E5}" srcOrd="0" destOrd="2" presId="urn:microsoft.com/office/officeart/2017/3/layout/DropPinTimeline"/>
    <dgm:cxn modelId="{5FF32C64-7FA4-164E-B964-D1828C4BBB4E}" type="presOf" srcId="{D6376667-6996-4893-8026-ED4FFDE2E8D6}" destId="{9BD91FFF-A565-1C4E-990B-7E2FC7E4D644}" srcOrd="0" destOrd="0" presId="urn:microsoft.com/office/officeart/2017/3/layout/DropPinTimeline"/>
    <dgm:cxn modelId="{5C201268-A9D3-F145-96F2-E2E9CFCD3A94}" type="presOf" srcId="{B8105B26-DC4D-064E-A1B6-FA52DCC6CE91}" destId="{7FD86B26-9474-C940-AF0D-746FD3A3EB96}" srcOrd="0" destOrd="1" presId="urn:microsoft.com/office/officeart/2017/3/layout/DropPinTimeline"/>
    <dgm:cxn modelId="{12524E6D-DAB9-5A4C-901C-092863CA51B6}" srcId="{4418A43D-2D94-49FD-B3C2-116860DD3DAB}" destId="{9B704625-15CB-C64F-AE20-A4701DBDE618}" srcOrd="4" destOrd="0" parTransId="{E7876FDC-D9CF-DB4B-8F2D-EA9D155B61B2}" sibTransId="{4B179195-7ECA-684B-B27C-7EDA088BDAE4}"/>
    <dgm:cxn modelId="{35487A71-6D84-124C-845E-EAF2887D2C5C}" srcId="{4E633BE5-712C-4408-8DD5-E686972B9E26}" destId="{AB3664E6-4097-4443-8158-750650C352FB}" srcOrd="1" destOrd="0" parTransId="{E1310CC3-495B-3F4E-8CCA-E5E4C65804C7}" sibTransId="{51EE737E-27DA-E848-B9FB-B44F4FDF1DA4}"/>
    <dgm:cxn modelId="{0ACCBC75-DB51-794D-AB0B-0482A47BC256}" srcId="{4418A43D-2D94-49FD-B3C2-116860DD3DAB}" destId="{307E24D3-8B7A-6D46-A1FB-A84275B1B771}" srcOrd="2" destOrd="0" parTransId="{367A7F87-868E-5F4D-A069-2FCD377618B2}" sibTransId="{D9C28132-FCCE-0E4C-91B9-728135B82501}"/>
    <dgm:cxn modelId="{5262F383-FC1E-454D-873E-E03A9A92043D}" srcId="{2BB551D1-FB1B-4640-B1F2-30CEE1383302}" destId="{487EBE80-A9E7-4221-B771-824AD944333A}" srcOrd="1" destOrd="0" parTransId="{15B2AF57-36DB-4067-8428-AD0A38D42556}" sibTransId="{6B4997AC-67A0-46A0-AA01-6E5B6C22BE39}"/>
    <dgm:cxn modelId="{4AC26495-5360-4238-86AE-564AB1DBA416}" srcId="{487EBE80-A9E7-4221-B771-824AD944333A}" destId="{4E633BE5-712C-4408-8DD5-E686972B9E26}" srcOrd="0" destOrd="0" parTransId="{971F2D3F-E2B0-4651-AEE7-08AD24740E38}" sibTransId="{2C0303EE-146B-4C76-8093-B0220139FD7A}"/>
    <dgm:cxn modelId="{EFF8C19F-0284-1544-AC55-FFA7560B5E7B}" srcId="{D6376667-6996-4893-8026-ED4FFDE2E8D6}" destId="{DA8BEAF6-49F5-BB4E-9AF7-C34D5F16CD07}" srcOrd="2" destOrd="0" parTransId="{5AE20355-44AB-784F-A15B-68C6E69E63E2}" sibTransId="{87CEAF6A-EE71-8B45-82DD-15E41DD35F57}"/>
    <dgm:cxn modelId="{FC780FA6-0339-4C69-9ED2-5E120484354E}" srcId="{2BB551D1-FB1B-4640-B1F2-30CEE1383302}" destId="{9B244FC4-3702-4AA6-985E-E5A59104912C}" srcOrd="2" destOrd="0" parTransId="{1E88A513-579C-4A31-95EE-E0B74C241F34}" sibTransId="{40994E91-F128-4724-81BF-D5BFC3B9CDDA}"/>
    <dgm:cxn modelId="{A1A8A8A6-7D97-084B-8AD7-7F942E326215}" srcId="{4E633BE5-712C-4408-8DD5-E686972B9E26}" destId="{B8105B26-DC4D-064E-A1B6-FA52DCC6CE91}" srcOrd="0" destOrd="0" parTransId="{A08A0C24-AF67-C749-B354-23C8E44D0488}" sibTransId="{CCF0D119-F500-5144-8037-5DF59E4AFE81}"/>
    <dgm:cxn modelId="{A9302EA9-2F8A-BE41-B2B3-5D644C05D124}" srcId="{4418A43D-2D94-49FD-B3C2-116860DD3DAB}" destId="{A296CED2-05ED-BE4C-A1DB-83C19C5AE895}" srcOrd="0" destOrd="0" parTransId="{DC26BA51-F424-5345-832E-0804CF2D9F52}" sibTransId="{1FB6171F-FD2D-8046-B45C-6197BFBF01F4}"/>
    <dgm:cxn modelId="{6ED316AA-4796-0C41-B77C-F5E486C57DC5}" type="presOf" srcId="{47413D1B-529E-3A48-8E6C-A85654B22ECE}" destId="{7FD86B26-9474-C940-AF0D-746FD3A3EB96}" srcOrd="0" destOrd="3" presId="urn:microsoft.com/office/officeart/2017/3/layout/DropPinTimeline"/>
    <dgm:cxn modelId="{55A8C7BD-0627-E148-A5B0-9B1A82AC6F04}" type="presOf" srcId="{307E24D3-8B7A-6D46-A1FB-A84275B1B771}" destId="{308C5451-882E-A94B-8128-E078793887E5}" srcOrd="0" destOrd="3" presId="urn:microsoft.com/office/officeart/2017/3/layout/DropPinTimeline"/>
    <dgm:cxn modelId="{59DE81D0-6E60-934D-9BFA-27434333CF08}" type="presOf" srcId="{89643737-6940-A043-8F2F-B77ABAFBB433}" destId="{9BD91FFF-A565-1C4E-990B-7E2FC7E4D644}" srcOrd="0" destOrd="1" presId="urn:microsoft.com/office/officeart/2017/3/layout/DropPinTimeline"/>
    <dgm:cxn modelId="{EF92F0D4-B99B-4082-9CA0-23245C7C4D85}" srcId="{FEC3D03C-B6D3-450F-943C-D8C06028946B}" destId="{D6376667-6996-4893-8026-ED4FFDE2E8D6}" srcOrd="0" destOrd="0" parTransId="{37C06C7D-F325-4AA1-9991-8FF9F8F7DA51}" sibTransId="{58028A79-6D15-4CCA-8156-AF369F02FC61}"/>
    <dgm:cxn modelId="{579932D8-8C9B-9146-BB31-1BD07BC69F7A}" type="presOf" srcId="{4E633BE5-712C-4408-8DD5-E686972B9E26}" destId="{7FD86B26-9474-C940-AF0D-746FD3A3EB96}" srcOrd="0" destOrd="0" presId="urn:microsoft.com/office/officeart/2017/3/layout/DropPinTimeline"/>
    <dgm:cxn modelId="{6B3AE9E1-2BC0-6543-B4FF-985F4C78C0A8}" type="presOf" srcId="{9B704625-15CB-C64F-AE20-A4701DBDE618}" destId="{308C5451-882E-A94B-8128-E078793887E5}" srcOrd="0" destOrd="5" presId="urn:microsoft.com/office/officeart/2017/3/layout/DropPinTimeline"/>
    <dgm:cxn modelId="{A8B804E6-0C38-4F61-BA0A-A37D3D29D7AE}" srcId="{9B244FC4-3702-4AA6-985E-E5A59104912C}" destId="{4418A43D-2D94-49FD-B3C2-116860DD3DAB}" srcOrd="0" destOrd="0" parTransId="{52A42A0E-BB4D-447E-9BFA-582D7D4D38EB}" sibTransId="{72369159-0408-4B20-90C5-C0421FD7B86F}"/>
    <dgm:cxn modelId="{0E9A9DE6-E212-0E4D-AE6A-837277335AB3}" type="presOf" srcId="{E9267B46-C83F-1F47-A84C-7882C8C50E77}" destId="{9BD91FFF-A565-1C4E-990B-7E2FC7E4D644}" srcOrd="0" destOrd="2" presId="urn:microsoft.com/office/officeart/2017/3/layout/DropPinTimeline"/>
    <dgm:cxn modelId="{AF6BAAF4-490B-CA41-9AB6-11DDF04BE2A4}" srcId="{4418A43D-2D94-49FD-B3C2-116860DD3DAB}" destId="{2A037730-8E8B-B641-88ED-90BE7BD7FB35}" srcOrd="1" destOrd="0" parTransId="{B508BB4F-FC7E-D348-9EEC-DF996E673268}" sibTransId="{C7C06516-EF42-AF42-A6F6-B3F380F2C9EE}"/>
    <dgm:cxn modelId="{E48096D2-3DA2-0E43-BEAA-70D527C27C1A}" type="presParOf" srcId="{F681AAC3-1626-8A44-A949-55D611477526}" destId="{F1DBC4D7-B391-D54F-A676-8FBCD5ED7FC3}" srcOrd="0" destOrd="0" presId="urn:microsoft.com/office/officeart/2017/3/layout/DropPinTimeline"/>
    <dgm:cxn modelId="{CE3F6AFE-DD3C-4E4E-AC42-4587B95C952D}" type="presParOf" srcId="{F681AAC3-1626-8A44-A949-55D611477526}" destId="{9532C15C-17B6-8944-ABA4-5C6BF48A8955}" srcOrd="1" destOrd="0" presId="urn:microsoft.com/office/officeart/2017/3/layout/DropPinTimeline"/>
    <dgm:cxn modelId="{03D87436-8185-F24B-95DC-4C8513DB5A72}" type="presParOf" srcId="{9532C15C-17B6-8944-ABA4-5C6BF48A8955}" destId="{81B2A111-C5E5-684C-98DA-2AC7925CE8B6}" srcOrd="0" destOrd="0" presId="urn:microsoft.com/office/officeart/2017/3/layout/DropPinTimeline"/>
    <dgm:cxn modelId="{7FB6FBE5-0895-5549-A4AC-C9F06C3189DA}" type="presParOf" srcId="{81B2A111-C5E5-684C-98DA-2AC7925CE8B6}" destId="{F9DD41AD-E721-4C4D-AC4F-57A095F5CDD4}" srcOrd="0" destOrd="0" presId="urn:microsoft.com/office/officeart/2017/3/layout/DropPinTimeline"/>
    <dgm:cxn modelId="{6EA5CB94-93E9-814E-AFDD-02E49DE406DD}" type="presParOf" srcId="{81B2A111-C5E5-684C-98DA-2AC7925CE8B6}" destId="{EA3EE94B-5281-7D40-8B43-614F18AE2CE6}" srcOrd="1" destOrd="0" presId="urn:microsoft.com/office/officeart/2017/3/layout/DropPinTimeline"/>
    <dgm:cxn modelId="{8F636774-84CA-0543-A1BE-4E6A9C9AA498}" type="presParOf" srcId="{EA3EE94B-5281-7D40-8B43-614F18AE2CE6}" destId="{D1DBD4D9-8192-C44F-AB83-C4221697A05A}" srcOrd="0" destOrd="0" presId="urn:microsoft.com/office/officeart/2017/3/layout/DropPinTimeline"/>
    <dgm:cxn modelId="{7FF94076-7117-D34B-874F-EA96D0FB5808}" type="presParOf" srcId="{EA3EE94B-5281-7D40-8B43-614F18AE2CE6}" destId="{A7CDB792-572F-5E43-AE14-E82876DD4B4D}" srcOrd="1" destOrd="0" presId="urn:microsoft.com/office/officeart/2017/3/layout/DropPinTimeline"/>
    <dgm:cxn modelId="{313C13FE-38E5-104C-92A6-A982EECE1954}" type="presParOf" srcId="{81B2A111-C5E5-684C-98DA-2AC7925CE8B6}" destId="{9BD91FFF-A565-1C4E-990B-7E2FC7E4D644}" srcOrd="2" destOrd="0" presId="urn:microsoft.com/office/officeart/2017/3/layout/DropPinTimeline"/>
    <dgm:cxn modelId="{47AB8503-17EE-C445-9727-1B9BEE0E334F}" type="presParOf" srcId="{81B2A111-C5E5-684C-98DA-2AC7925CE8B6}" destId="{B2030595-DCB5-8040-8F0E-9DCB5064B56F}" srcOrd="3" destOrd="0" presId="urn:microsoft.com/office/officeart/2017/3/layout/DropPinTimeline"/>
    <dgm:cxn modelId="{2D8C4062-DA34-FC41-B919-8C87BD5D74B7}" type="presParOf" srcId="{81B2A111-C5E5-684C-98DA-2AC7925CE8B6}" destId="{7DC3B81A-FCD0-EF41-8056-667161DA4D2A}" srcOrd="4" destOrd="0" presId="urn:microsoft.com/office/officeart/2017/3/layout/DropPinTimeline"/>
    <dgm:cxn modelId="{5D8BA3E7-6713-7846-A1EB-72ECA516BA0C}" type="presParOf" srcId="{81B2A111-C5E5-684C-98DA-2AC7925CE8B6}" destId="{37C5DEFE-2198-C141-92F2-46021925E63D}" srcOrd="5" destOrd="0" presId="urn:microsoft.com/office/officeart/2017/3/layout/DropPinTimeline"/>
    <dgm:cxn modelId="{1969A705-A42E-3E48-AF88-12C0FC6596A1}" type="presParOf" srcId="{9532C15C-17B6-8944-ABA4-5C6BF48A8955}" destId="{E336E7D8-7EC0-BC42-979D-8BA55591FD5C}" srcOrd="1" destOrd="0" presId="urn:microsoft.com/office/officeart/2017/3/layout/DropPinTimeline"/>
    <dgm:cxn modelId="{91985C6E-980D-144F-B0E8-B3C646016EB3}" type="presParOf" srcId="{9532C15C-17B6-8944-ABA4-5C6BF48A8955}" destId="{75EEA821-6B07-A54D-B52E-F7B837DA53FF}" srcOrd="2" destOrd="0" presId="urn:microsoft.com/office/officeart/2017/3/layout/DropPinTimeline"/>
    <dgm:cxn modelId="{A4FAE41B-941D-4241-B2AF-628888869173}" type="presParOf" srcId="{75EEA821-6B07-A54D-B52E-F7B837DA53FF}" destId="{56C63C46-81C9-0145-A32F-304BE397DDA2}" srcOrd="0" destOrd="0" presId="urn:microsoft.com/office/officeart/2017/3/layout/DropPinTimeline"/>
    <dgm:cxn modelId="{FB338492-2488-6140-A967-618BF7B37EFC}" type="presParOf" srcId="{75EEA821-6B07-A54D-B52E-F7B837DA53FF}" destId="{9B95EAB7-9191-8F40-9720-8172308F6D6F}" srcOrd="1" destOrd="0" presId="urn:microsoft.com/office/officeart/2017/3/layout/DropPinTimeline"/>
    <dgm:cxn modelId="{DA3B62CE-0829-1A4B-A4A9-98A4F2222910}" type="presParOf" srcId="{9B95EAB7-9191-8F40-9720-8172308F6D6F}" destId="{603BD041-2D78-9C4B-9C1E-F29CE80E2777}" srcOrd="0" destOrd="0" presId="urn:microsoft.com/office/officeart/2017/3/layout/DropPinTimeline"/>
    <dgm:cxn modelId="{F95DB5BC-355B-5048-A56A-323A35F47D59}" type="presParOf" srcId="{9B95EAB7-9191-8F40-9720-8172308F6D6F}" destId="{431D72F7-EA2D-9446-A7A3-1799D211E685}" srcOrd="1" destOrd="0" presId="urn:microsoft.com/office/officeart/2017/3/layout/DropPinTimeline"/>
    <dgm:cxn modelId="{538CBCD1-4110-C249-8F0B-0AC4287ACA64}" type="presParOf" srcId="{75EEA821-6B07-A54D-B52E-F7B837DA53FF}" destId="{7FD86B26-9474-C940-AF0D-746FD3A3EB96}" srcOrd="2" destOrd="0" presId="urn:microsoft.com/office/officeart/2017/3/layout/DropPinTimeline"/>
    <dgm:cxn modelId="{362B4047-7B12-AF48-899D-2FBAFD404A88}" type="presParOf" srcId="{75EEA821-6B07-A54D-B52E-F7B837DA53FF}" destId="{ACB16CE2-25B4-5B4B-BDF2-912260F65851}" srcOrd="3" destOrd="0" presId="urn:microsoft.com/office/officeart/2017/3/layout/DropPinTimeline"/>
    <dgm:cxn modelId="{3EC6C7B7-B04C-F047-84F1-709C8F8DE6C3}" type="presParOf" srcId="{75EEA821-6B07-A54D-B52E-F7B837DA53FF}" destId="{2CD4FC39-6071-F140-B895-1ED0C8635F2C}" srcOrd="4" destOrd="0" presId="urn:microsoft.com/office/officeart/2017/3/layout/DropPinTimeline"/>
    <dgm:cxn modelId="{F9D2BF21-6490-A64F-9C7A-714D4CA87FCA}" type="presParOf" srcId="{75EEA821-6B07-A54D-B52E-F7B837DA53FF}" destId="{33DCB4E2-C552-304B-876B-2ADED5A4DA8A}" srcOrd="5" destOrd="0" presId="urn:microsoft.com/office/officeart/2017/3/layout/DropPinTimeline"/>
    <dgm:cxn modelId="{F459D03D-011F-B243-8076-91A9F8EE1C9A}" type="presParOf" srcId="{9532C15C-17B6-8944-ABA4-5C6BF48A8955}" destId="{0EC82C17-7C6D-5749-94D5-186EE2C0BC0D}" srcOrd="3" destOrd="0" presId="urn:microsoft.com/office/officeart/2017/3/layout/DropPinTimeline"/>
    <dgm:cxn modelId="{A15B4FC0-8F1B-4B45-B4CC-052F16C9D21B}" type="presParOf" srcId="{9532C15C-17B6-8944-ABA4-5C6BF48A8955}" destId="{5C92ED5A-4EF5-9A4D-B80F-F7F26F446932}" srcOrd="4" destOrd="0" presId="urn:microsoft.com/office/officeart/2017/3/layout/DropPinTimeline"/>
    <dgm:cxn modelId="{C30D2D06-55CD-CA43-9846-99329C9A9928}" type="presParOf" srcId="{5C92ED5A-4EF5-9A4D-B80F-F7F26F446932}" destId="{8C0507B3-D8CB-D944-BC9F-F1E5AAD7E756}" srcOrd="0" destOrd="0" presId="urn:microsoft.com/office/officeart/2017/3/layout/DropPinTimeline"/>
    <dgm:cxn modelId="{F4CC239B-1A17-0D4C-BDE8-6592E9B91CCF}" type="presParOf" srcId="{5C92ED5A-4EF5-9A4D-B80F-F7F26F446932}" destId="{7CC55F81-B2A2-8947-AB43-288DD4509D77}" srcOrd="1" destOrd="0" presId="urn:microsoft.com/office/officeart/2017/3/layout/DropPinTimeline"/>
    <dgm:cxn modelId="{6B609EC4-EF5A-8848-83EE-6AAA885AAB76}" type="presParOf" srcId="{7CC55F81-B2A2-8947-AB43-288DD4509D77}" destId="{B2D4B7E9-ED49-284A-A1E4-E4DF415EEE74}" srcOrd="0" destOrd="0" presId="urn:microsoft.com/office/officeart/2017/3/layout/DropPinTimeline"/>
    <dgm:cxn modelId="{D9F83460-95E7-174B-991F-5C461B77B376}" type="presParOf" srcId="{7CC55F81-B2A2-8947-AB43-288DD4509D77}" destId="{0D6CA324-4EF2-9844-A2FB-869AD92E2A85}" srcOrd="1" destOrd="0" presId="urn:microsoft.com/office/officeart/2017/3/layout/DropPinTimeline"/>
    <dgm:cxn modelId="{660D8901-D0E8-7642-B2D2-A6778BC4F9A3}" type="presParOf" srcId="{5C92ED5A-4EF5-9A4D-B80F-F7F26F446932}" destId="{308C5451-882E-A94B-8128-E078793887E5}" srcOrd="2" destOrd="0" presId="urn:microsoft.com/office/officeart/2017/3/layout/DropPinTimeline"/>
    <dgm:cxn modelId="{FF3ACFD9-CE12-FB48-9023-C0D42D8E2F96}" type="presParOf" srcId="{5C92ED5A-4EF5-9A4D-B80F-F7F26F446932}" destId="{CDBEF905-8237-5844-8378-BF0686C77CC6}" srcOrd="3" destOrd="0" presId="urn:microsoft.com/office/officeart/2017/3/layout/DropPinTimeline"/>
    <dgm:cxn modelId="{6420454A-2EC4-9043-9FDF-97406A54D124}" type="presParOf" srcId="{5C92ED5A-4EF5-9A4D-B80F-F7F26F446932}" destId="{4435EDD3-30D4-DF46-AC9A-572B67B4AC26}" srcOrd="4" destOrd="0" presId="urn:microsoft.com/office/officeart/2017/3/layout/DropPinTimeline"/>
    <dgm:cxn modelId="{595C76F8-E75B-2544-93CA-E9AF5DB93F97}" type="presParOf" srcId="{5C92ED5A-4EF5-9A4D-B80F-F7F26F446932}" destId="{3B3D7522-7D03-AD45-8356-A41C34E0D02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BC4D7-B391-D54F-A676-8FBCD5ED7FC3}">
      <dsp:nvSpPr>
        <dsp:cNvPr id="0" name=""/>
        <dsp:cNvSpPr/>
      </dsp:nvSpPr>
      <dsp:spPr>
        <a:xfrm>
          <a:off x="0" y="2704338"/>
          <a:ext cx="11367436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BD4D9-8192-C44F-AB83-C4221697A05A}">
      <dsp:nvSpPr>
        <dsp:cNvPr id="0" name=""/>
        <dsp:cNvSpPr/>
      </dsp:nvSpPr>
      <dsp:spPr>
        <a:xfrm rot="8100000">
          <a:off x="131204" y="623244"/>
          <a:ext cx="397749" cy="3977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7CDB792-572F-5E43-AE14-E82876DD4B4D}">
      <dsp:nvSpPr>
        <dsp:cNvPr id="0" name=""/>
        <dsp:cNvSpPr/>
      </dsp:nvSpPr>
      <dsp:spPr>
        <a:xfrm>
          <a:off x="175390" y="667430"/>
          <a:ext cx="309376" cy="3093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91FFF-A565-1C4E-990B-7E2FC7E4D644}">
      <dsp:nvSpPr>
        <dsp:cNvPr id="0" name=""/>
        <dsp:cNvSpPr/>
      </dsp:nvSpPr>
      <dsp:spPr>
        <a:xfrm>
          <a:off x="611330" y="1103369"/>
          <a:ext cx="4687396" cy="160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88900" rIns="88900" bIns="1333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Early Studies on the Effects of Microgravity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First animal in space: Laika the dog, Sputnik 2, 1967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Subsequent life sciences experiments on crewed space capsules (Mercury, Vostok)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Effects of microgravity on basic biological processes: growth, development, reproduction, orientation in space</a:t>
          </a:r>
        </a:p>
      </dsp:txBody>
      <dsp:txXfrm>
        <a:off x="611330" y="1103369"/>
        <a:ext cx="4687396" cy="1600968"/>
      </dsp:txXfrm>
    </dsp:sp>
    <dsp:sp modelId="{B2030595-DCB5-8040-8F0E-9DCB5064B56F}">
      <dsp:nvSpPr>
        <dsp:cNvPr id="0" name=""/>
        <dsp:cNvSpPr/>
      </dsp:nvSpPr>
      <dsp:spPr>
        <a:xfrm>
          <a:off x="611330" y="540867"/>
          <a:ext cx="4687396" cy="56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1960s</a:t>
          </a:r>
        </a:p>
      </dsp:txBody>
      <dsp:txXfrm>
        <a:off x="611330" y="540867"/>
        <a:ext cx="4687396" cy="562502"/>
      </dsp:txXfrm>
    </dsp:sp>
    <dsp:sp modelId="{7DC3B81A-FCD0-EF41-8056-667161DA4D2A}">
      <dsp:nvSpPr>
        <dsp:cNvPr id="0" name=""/>
        <dsp:cNvSpPr/>
      </dsp:nvSpPr>
      <dsp:spPr>
        <a:xfrm>
          <a:off x="330078" y="1103369"/>
          <a:ext cx="0" cy="1600968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D41AD-E721-4C4D-AC4F-57A095F5CDD4}">
      <dsp:nvSpPr>
        <dsp:cNvPr id="0" name=""/>
        <dsp:cNvSpPr/>
      </dsp:nvSpPr>
      <dsp:spPr>
        <a:xfrm>
          <a:off x="279453" y="2653712"/>
          <a:ext cx="101250" cy="101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3BD041-2D78-9C4B-9C1E-F29CE80E2777}">
      <dsp:nvSpPr>
        <dsp:cNvPr id="0" name=""/>
        <dsp:cNvSpPr/>
      </dsp:nvSpPr>
      <dsp:spPr>
        <a:xfrm rot="18900000">
          <a:off x="2942361" y="4387682"/>
          <a:ext cx="397749" cy="3977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31D72F7-EA2D-9446-A7A3-1799D211E685}">
      <dsp:nvSpPr>
        <dsp:cNvPr id="0" name=""/>
        <dsp:cNvSpPr/>
      </dsp:nvSpPr>
      <dsp:spPr>
        <a:xfrm>
          <a:off x="2986548" y="4431869"/>
          <a:ext cx="309376" cy="3093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D86B26-9474-C940-AF0D-746FD3A3EB96}">
      <dsp:nvSpPr>
        <dsp:cNvPr id="0" name=""/>
        <dsp:cNvSpPr/>
      </dsp:nvSpPr>
      <dsp:spPr>
        <a:xfrm>
          <a:off x="3406901" y="2742841"/>
          <a:ext cx="5075184" cy="160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3350" rIns="0" bIns="8890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Exploration of Cellular and Physiological Changes in Microgravity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Space shuttle missions provided larger experimentation platforms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Cellular biology, </a:t>
          </a:r>
          <a:r>
            <a:rPr lang="en-US" sz="1400" b="0" i="0" kern="1200" dirty="0"/>
            <a:t>neurophysiology, muscle atrophy, bone density loss, and immune system function in microgravity conditions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Cellular and molecular studies, physiological animal studies</a:t>
          </a:r>
        </a:p>
      </dsp:txBody>
      <dsp:txXfrm>
        <a:off x="3406901" y="2742841"/>
        <a:ext cx="5075184" cy="1600968"/>
      </dsp:txXfrm>
    </dsp:sp>
    <dsp:sp modelId="{ACB16CE2-25B4-5B4B-BDF2-912260F65851}">
      <dsp:nvSpPr>
        <dsp:cNvPr id="0" name=""/>
        <dsp:cNvSpPr/>
      </dsp:nvSpPr>
      <dsp:spPr>
        <a:xfrm>
          <a:off x="3406901" y="4343809"/>
          <a:ext cx="5075184" cy="56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1970s-80s</a:t>
          </a:r>
        </a:p>
      </dsp:txBody>
      <dsp:txXfrm>
        <a:off x="3406901" y="4343809"/>
        <a:ext cx="5075184" cy="562502"/>
      </dsp:txXfrm>
    </dsp:sp>
    <dsp:sp modelId="{2CD4FC39-6071-F140-B895-1ED0C8635F2C}">
      <dsp:nvSpPr>
        <dsp:cNvPr id="0" name=""/>
        <dsp:cNvSpPr/>
      </dsp:nvSpPr>
      <dsp:spPr>
        <a:xfrm>
          <a:off x="3141236" y="2704338"/>
          <a:ext cx="0" cy="1600968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63C46-81C9-0145-A32F-304BE397DDA2}">
      <dsp:nvSpPr>
        <dsp:cNvPr id="0" name=""/>
        <dsp:cNvSpPr/>
      </dsp:nvSpPr>
      <dsp:spPr>
        <a:xfrm>
          <a:off x="3090611" y="2653712"/>
          <a:ext cx="101250" cy="101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D4B7E9-ED49-284A-A1E4-E4DF415EEE74}">
      <dsp:nvSpPr>
        <dsp:cNvPr id="0" name=""/>
        <dsp:cNvSpPr/>
      </dsp:nvSpPr>
      <dsp:spPr>
        <a:xfrm rot="8100000">
          <a:off x="5399845" y="652117"/>
          <a:ext cx="397749" cy="397749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6CA324-4EF2-9844-A2FB-869AD92E2A85}">
      <dsp:nvSpPr>
        <dsp:cNvPr id="0" name=""/>
        <dsp:cNvSpPr/>
      </dsp:nvSpPr>
      <dsp:spPr>
        <a:xfrm>
          <a:off x="5444032" y="696303"/>
          <a:ext cx="309376" cy="30937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8C5451-882E-A94B-8128-E078793887E5}">
      <dsp:nvSpPr>
        <dsp:cNvPr id="0" name=""/>
        <dsp:cNvSpPr/>
      </dsp:nvSpPr>
      <dsp:spPr>
        <a:xfrm>
          <a:off x="5888324" y="1091529"/>
          <a:ext cx="5421442" cy="1600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Advancements in Molecular Biology, Genomics, and Biotechnology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International space stations: Mir &amp; International Space Station (ISS)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Wide variety of space biology experiments and advanced technologies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Studying the effects of combined microgravity and radiation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Potential applications of biotechnology in space (3D bioprinting, tissue engineering) 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000" kern="1200" dirty="0"/>
        </a:p>
      </dsp:txBody>
      <dsp:txXfrm>
        <a:off x="5888324" y="1091529"/>
        <a:ext cx="5421442" cy="1600968"/>
      </dsp:txXfrm>
    </dsp:sp>
    <dsp:sp modelId="{CDBEF905-8237-5844-8378-BF0686C77CC6}">
      <dsp:nvSpPr>
        <dsp:cNvPr id="0" name=""/>
        <dsp:cNvSpPr/>
      </dsp:nvSpPr>
      <dsp:spPr>
        <a:xfrm>
          <a:off x="5888324" y="529026"/>
          <a:ext cx="5421442" cy="562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7780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1990s-Present</a:t>
          </a:r>
        </a:p>
      </dsp:txBody>
      <dsp:txXfrm>
        <a:off x="5888324" y="529026"/>
        <a:ext cx="5421442" cy="562502"/>
      </dsp:txXfrm>
    </dsp:sp>
    <dsp:sp modelId="{4435EDD3-30D4-DF46-AC9A-572B67B4AC26}">
      <dsp:nvSpPr>
        <dsp:cNvPr id="0" name=""/>
        <dsp:cNvSpPr/>
      </dsp:nvSpPr>
      <dsp:spPr>
        <a:xfrm>
          <a:off x="5596258" y="1067268"/>
          <a:ext cx="0" cy="1600968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0507B3-D8CB-D944-BC9F-F1E5AAD7E756}">
      <dsp:nvSpPr>
        <dsp:cNvPr id="0" name=""/>
        <dsp:cNvSpPr/>
      </dsp:nvSpPr>
      <dsp:spPr>
        <a:xfrm>
          <a:off x="5545633" y="2617610"/>
          <a:ext cx="101250" cy="101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72993-A2F5-D640-9023-B30C70722B0A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ED67F-7D79-874F-93FF-EA966CF972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49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ED67F-7D79-874F-93FF-EA966CF972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0E2450-830C-E547-B79E-98C03C92D4A6}" type="datetimeFigureOut">
              <a:rPr lang="en-US" smtClean="0"/>
              <a:t>2/20/24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osdr.nasa.gov/bio/repo/data/payloads/RR-1" TargetMode="External"/><Relationship Id="rId2" Type="http://schemas.openxmlformats.org/officeDocument/2006/relationships/hyperlink" Target="https://osdr.nasa.gov/bio/repo/data/studies/OSD-4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sdr.nasa.gov/bio/repo/data/missions/SpaceX-4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061972"/>
            <a:ext cx="8991600" cy="2734056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Welcome to </a:t>
            </a:r>
            <a:r>
              <a:rPr lang="en-US" sz="32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nasa</a:t>
            </a: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tops 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Training in Artificial Intelligence and Machine Learning for Space Biological Sciences Using NASA Cloud-Based Data</a:t>
            </a:r>
          </a:p>
        </p:txBody>
      </p:sp>
    </p:spTree>
    <p:extLst>
      <p:ext uri="{BB962C8B-B14F-4D97-AF65-F5344CB8AC3E}">
        <p14:creationId xmlns:p14="http://schemas.microsoft.com/office/powerpoint/2010/main" val="2775678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to access google colab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6074539" cy="5019054"/>
          </a:xfrm>
        </p:spPr>
        <p:txBody>
          <a:bodyPr>
            <a:normAutofit/>
          </a:bodyPr>
          <a:lstStyle/>
          <a:p>
            <a:r>
              <a:rPr lang="en-US" sz="2000" dirty="0"/>
              <a:t>Users must be signed into a Google account to view and execute cells in a Colab notebook</a:t>
            </a:r>
          </a:p>
          <a:p>
            <a:pPr lvl="1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If you do not have a Google account, visit </a:t>
            </a:r>
            <a:r>
              <a:rPr lang="en-US" sz="2000" i="1" dirty="0" err="1">
                <a:solidFill>
                  <a:schemeClr val="accent1">
                    <a:lumMod val="75000"/>
                  </a:schemeClr>
                </a:solidFill>
              </a:rPr>
              <a:t>myaccount.google.com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 to create an account to continue with this course</a:t>
            </a:r>
          </a:p>
          <a:p>
            <a:r>
              <a:rPr lang="en-US" sz="2000" dirty="0"/>
              <a:t>New Colab notebooks can be created through Google Drive</a:t>
            </a:r>
          </a:p>
          <a:p>
            <a:r>
              <a:rPr lang="en-US" sz="2000" dirty="0"/>
              <a:t>Users can find their notebooks in Google Drive under the Colab Notebooks folder</a:t>
            </a:r>
          </a:p>
          <a:p>
            <a:r>
              <a:rPr lang="en-US" sz="2000" dirty="0"/>
              <a:t>In order to access files stored in Google Drive in a Colab notebook, we will run the following code cell to mount Google Drive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7D5E1-C1DE-E5B3-E735-19EEA3C3B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98" t="47142" r="46667" b="29923"/>
          <a:stretch/>
        </p:blipFill>
        <p:spPr>
          <a:xfrm>
            <a:off x="9419290" y="4589068"/>
            <a:ext cx="2409871" cy="1914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F83F1F-9D34-B37F-4BFB-B4F97C0D74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92" t="21556" r="63255" b="50000"/>
          <a:stretch/>
        </p:blipFill>
        <p:spPr>
          <a:xfrm>
            <a:off x="7009419" y="2575228"/>
            <a:ext cx="2409871" cy="2357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53C50-6C4B-C1AF-827A-2FB428405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419" y="1672975"/>
            <a:ext cx="755650" cy="825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E77A58-F97D-F78C-CB97-1E34F1731DD0}"/>
              </a:ext>
            </a:extLst>
          </p:cNvPr>
          <p:cNvSpPr/>
          <p:nvPr/>
        </p:nvSpPr>
        <p:spPr>
          <a:xfrm>
            <a:off x="6912864" y="1481954"/>
            <a:ext cx="5007738" cy="513830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BDCFC6-A7C3-A2D3-48A5-1CBED0475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760" y="4349292"/>
            <a:ext cx="2038096" cy="3469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C948B9-CA3A-FEE3-7D2E-B4A6A7A5F801}"/>
              </a:ext>
            </a:extLst>
          </p:cNvPr>
          <p:cNvSpPr txBox="1"/>
          <p:nvPr/>
        </p:nvSpPr>
        <p:spPr>
          <a:xfrm>
            <a:off x="8586216" y="1550503"/>
            <a:ext cx="291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Creating a new Colab notebook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E1A91F-CDCE-0FF4-61CC-32B0DB474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974" y="5840608"/>
            <a:ext cx="39116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4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Introduction to space biology</a:t>
            </a:r>
          </a:p>
        </p:txBody>
      </p:sp>
    </p:spTree>
    <p:extLst>
      <p:ext uri="{BB962C8B-B14F-4D97-AF65-F5344CB8AC3E}">
        <p14:creationId xmlns:p14="http://schemas.microsoft.com/office/powerpoint/2010/main" val="237904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space biology?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b="1" dirty="0"/>
              <a:t>The study of how living organisms respond to the hazards of spaceflight</a:t>
            </a:r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r>
              <a:rPr lang="en-US" sz="2600" b="1" dirty="0"/>
              <a:t>Hazards of Spaceflight: </a:t>
            </a:r>
          </a:p>
          <a:p>
            <a:pPr lvl="1"/>
            <a:r>
              <a:rPr lang="en-US" sz="2800" dirty="0"/>
              <a:t>Radiation</a:t>
            </a:r>
          </a:p>
          <a:p>
            <a:pPr lvl="1"/>
            <a:r>
              <a:rPr lang="en-US" sz="2800" dirty="0"/>
              <a:t>Altered gravity</a:t>
            </a:r>
          </a:p>
          <a:p>
            <a:pPr lvl="1"/>
            <a:r>
              <a:rPr lang="en-US" sz="2800" dirty="0"/>
              <a:t>Hostile and closed environments</a:t>
            </a:r>
          </a:p>
          <a:p>
            <a:pPr lvl="1"/>
            <a:r>
              <a:rPr lang="en-US" sz="2800" dirty="0"/>
              <a:t>Distance from Earth</a:t>
            </a:r>
          </a:p>
          <a:p>
            <a:pPr lvl="1"/>
            <a:r>
              <a:rPr lang="en-US" sz="2800" dirty="0"/>
              <a:t>Confinement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B453F-92A3-17EE-AC6A-EA8397EAC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576" y="2598018"/>
            <a:ext cx="3984858" cy="39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2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Potential health consequences of space travel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4858868" cy="501905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Radiation</a:t>
            </a:r>
          </a:p>
          <a:p>
            <a:pPr lvl="1"/>
            <a:r>
              <a:rPr lang="en-US" sz="2000" dirty="0"/>
              <a:t>Cancer</a:t>
            </a:r>
          </a:p>
          <a:p>
            <a:pPr lvl="1"/>
            <a:r>
              <a:rPr lang="en-US" sz="2200" dirty="0"/>
              <a:t>Oxidative stress</a:t>
            </a:r>
          </a:p>
          <a:p>
            <a:pPr lvl="1"/>
            <a:r>
              <a:rPr lang="en-US" sz="2200" dirty="0"/>
              <a:t>Vision changes</a:t>
            </a:r>
          </a:p>
          <a:p>
            <a:pPr lvl="1"/>
            <a:r>
              <a:rPr lang="en-US" sz="2200" dirty="0"/>
              <a:t>Bone loss</a:t>
            </a:r>
          </a:p>
          <a:p>
            <a:r>
              <a:rPr lang="en-US" sz="2400" b="1" dirty="0"/>
              <a:t>Altered gravity</a:t>
            </a:r>
          </a:p>
          <a:p>
            <a:pPr lvl="1"/>
            <a:r>
              <a:rPr lang="en-US" sz="2200" dirty="0"/>
              <a:t>Muscle atrophy</a:t>
            </a:r>
          </a:p>
          <a:p>
            <a:pPr lvl="1"/>
            <a:r>
              <a:rPr lang="en-US" sz="2200" dirty="0"/>
              <a:t>Oxidative stress </a:t>
            </a:r>
          </a:p>
          <a:p>
            <a:pPr lvl="1"/>
            <a:r>
              <a:rPr lang="en-US" sz="2200" dirty="0"/>
              <a:t>Vision changes </a:t>
            </a:r>
          </a:p>
          <a:p>
            <a:pPr lvl="1"/>
            <a:r>
              <a:rPr lang="en-US" sz="2200" dirty="0"/>
              <a:t>Bone loss</a:t>
            </a:r>
          </a:p>
          <a:p>
            <a:pPr lvl="1"/>
            <a:r>
              <a:rPr lang="en-US" sz="2200" dirty="0"/>
              <a:t>Cardiovascular and immune effects, hypercapnia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8EDA60-3C5C-FAF1-75BF-CFE4C992F916}"/>
              </a:ext>
            </a:extLst>
          </p:cNvPr>
          <p:cNvSpPr txBox="1">
            <a:spLocks/>
          </p:cNvSpPr>
          <p:nvPr/>
        </p:nvSpPr>
        <p:spPr>
          <a:xfrm>
            <a:off x="5852446" y="1578984"/>
            <a:ext cx="6208009" cy="514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Hostile and closed environments</a:t>
            </a:r>
          </a:p>
          <a:p>
            <a:pPr lvl="1"/>
            <a:r>
              <a:rPr lang="en-US" sz="2200" dirty="0"/>
              <a:t>Infections</a:t>
            </a:r>
          </a:p>
          <a:p>
            <a:pPr lvl="1"/>
            <a:r>
              <a:rPr lang="en-US" sz="2200" dirty="0"/>
              <a:t>Nutrition and mood</a:t>
            </a:r>
          </a:p>
          <a:p>
            <a:pPr lvl="1"/>
            <a:r>
              <a:rPr lang="en-US" sz="2200" dirty="0"/>
              <a:t>Sleep disruption</a:t>
            </a:r>
          </a:p>
          <a:p>
            <a:pPr lvl="1"/>
            <a:r>
              <a:rPr lang="en-US" sz="2200" dirty="0"/>
              <a:t>Stress</a:t>
            </a:r>
          </a:p>
          <a:p>
            <a:r>
              <a:rPr lang="en-US" sz="2400" b="1" dirty="0"/>
              <a:t>Distance from Earth</a:t>
            </a:r>
          </a:p>
          <a:p>
            <a:pPr lvl="1"/>
            <a:r>
              <a:rPr lang="en-US" sz="2200" dirty="0"/>
              <a:t>Limited health care support and resources</a:t>
            </a:r>
          </a:p>
          <a:p>
            <a:r>
              <a:rPr lang="en-US" sz="2400" b="1" dirty="0"/>
              <a:t>Confinement</a:t>
            </a:r>
          </a:p>
          <a:p>
            <a:pPr lvl="1"/>
            <a:r>
              <a:rPr lang="en-US" sz="2200" dirty="0"/>
              <a:t>Lowered fitness</a:t>
            </a:r>
          </a:p>
          <a:p>
            <a:pPr lvl="1"/>
            <a:r>
              <a:rPr lang="en-US" sz="2200" dirty="0"/>
              <a:t>Nutrition and mood</a:t>
            </a:r>
          </a:p>
          <a:p>
            <a:pPr lvl="1"/>
            <a:r>
              <a:rPr lang="en-US" sz="2200" dirty="0"/>
              <a:t>Sleep disruption 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CE5AC-F2A3-2CE5-8CD6-83B30287684A}"/>
              </a:ext>
            </a:extLst>
          </p:cNvPr>
          <p:cNvSpPr txBox="1"/>
          <p:nvPr/>
        </p:nvSpPr>
        <p:spPr>
          <a:xfrm>
            <a:off x="10419513" y="6572483"/>
            <a:ext cx="1838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/>
              <a:t>Afshinnekoo</a:t>
            </a:r>
            <a:r>
              <a:rPr lang="en-US" sz="1200" i="1" dirty="0"/>
              <a:t> et al., Cell 2020</a:t>
            </a:r>
          </a:p>
        </p:txBody>
      </p:sp>
    </p:spTree>
    <p:extLst>
      <p:ext uri="{BB962C8B-B14F-4D97-AF65-F5344CB8AC3E}">
        <p14:creationId xmlns:p14="http://schemas.microsoft.com/office/powerpoint/2010/main" val="2316910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Space biology research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8816169" cy="2310063"/>
          </a:xfrm>
        </p:spPr>
        <p:txBody>
          <a:bodyPr>
            <a:normAutofit/>
          </a:bodyPr>
          <a:lstStyle/>
          <a:p>
            <a:r>
              <a:rPr lang="en-US" sz="2400" b="1" dirty="0"/>
              <a:t>Ground-Based Studies: </a:t>
            </a:r>
            <a:r>
              <a:rPr lang="en-US" sz="2400" dirty="0"/>
              <a:t>Simulate space conditions on Earth to investigate biological responses.</a:t>
            </a:r>
          </a:p>
          <a:p>
            <a:pPr lvl="1"/>
            <a:r>
              <a:rPr lang="en-US" sz="2200" dirty="0"/>
              <a:t>Centrifuges – mimic effects of microgravity</a:t>
            </a:r>
          </a:p>
          <a:p>
            <a:pPr lvl="1"/>
            <a:r>
              <a:rPr lang="en-US" sz="2200" dirty="0"/>
              <a:t>Particle accelerators and radiation sources – radiation exposure </a:t>
            </a:r>
          </a:p>
          <a:p>
            <a:pPr lvl="1"/>
            <a:r>
              <a:rPr lang="en-US" sz="2200" dirty="0"/>
              <a:t>Neutral buoyancy facilities – simulate weightlessness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ACE80-2528-DFEF-BB88-ED0C1FA50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964" y="1601705"/>
            <a:ext cx="2310063" cy="2310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7ADA65-9B23-6CDE-7665-521650AFF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99" y="4018051"/>
            <a:ext cx="2482957" cy="248295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A13B03-9F21-8A98-0103-5B883926F8E2}"/>
              </a:ext>
            </a:extLst>
          </p:cNvPr>
          <p:cNvSpPr txBox="1">
            <a:spLocks/>
          </p:cNvSpPr>
          <p:nvPr/>
        </p:nvSpPr>
        <p:spPr>
          <a:xfrm>
            <a:off x="3356007" y="3991481"/>
            <a:ext cx="8564595" cy="24829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200" dirty="0"/>
          </a:p>
          <a:p>
            <a:r>
              <a:rPr lang="en-US" sz="2400" b="1" dirty="0"/>
              <a:t>Spaceflight Experiments: </a:t>
            </a:r>
            <a:r>
              <a:rPr lang="en-US" sz="2400" dirty="0"/>
              <a:t>Conduct research aboard spacecraft, space stations, high-altitude balloons, or suborbital flights.</a:t>
            </a:r>
          </a:p>
          <a:p>
            <a:endParaRPr lang="en-US" sz="2400" dirty="0"/>
          </a:p>
          <a:p>
            <a:r>
              <a:rPr lang="en-US" sz="2400" b="1" dirty="0"/>
              <a:t>Model Organisms</a:t>
            </a:r>
            <a:r>
              <a:rPr lang="en-US" sz="2400" dirty="0"/>
              <a:t> such as rodents, fruit flies, worms, fish, and plants are used</a:t>
            </a:r>
          </a:p>
        </p:txBody>
      </p:sp>
    </p:spTree>
    <p:extLst>
      <p:ext uri="{BB962C8B-B14F-4D97-AF65-F5344CB8AC3E}">
        <p14:creationId xmlns:p14="http://schemas.microsoft.com/office/powerpoint/2010/main" val="1883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space biology research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5D3FF7-D9F6-16F3-4EE2-29E852C398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0155224"/>
              </p:ext>
            </p:extLst>
          </p:nvPr>
        </p:nvGraphicFramePr>
        <p:xfrm>
          <a:off x="399159" y="1405650"/>
          <a:ext cx="11367436" cy="5408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3162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B7BDF8-07EE-6AA5-1F3F-F432A845F879}"/>
              </a:ext>
            </a:extLst>
          </p:cNvPr>
          <p:cNvSpPr/>
          <p:nvPr/>
        </p:nvSpPr>
        <p:spPr>
          <a:xfrm>
            <a:off x="271397" y="2608446"/>
            <a:ext cx="5282380" cy="142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space biology is international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1733-4785-E2BB-0638-4AB723EA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563420"/>
            <a:ext cx="5824603" cy="4924008"/>
          </a:xfrm>
        </p:spPr>
        <p:txBody>
          <a:bodyPr>
            <a:noAutofit/>
          </a:bodyPr>
          <a:lstStyle/>
          <a:p>
            <a:r>
              <a:rPr lang="en-US" sz="1700" b="1" i="0" dirty="0">
                <a:solidFill>
                  <a:schemeClr val="tx1"/>
                </a:solidFill>
                <a:effectLst/>
              </a:rPr>
              <a:t>NASA (United States):</a:t>
            </a:r>
            <a:endParaRPr lang="en-US" sz="1700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</a:t>
            </a:r>
            <a:r>
              <a:rPr lang="en-US" b="0" i="0" dirty="0">
                <a:solidFill>
                  <a:schemeClr val="tx1"/>
                </a:solidFill>
                <a:effectLst/>
              </a:rPr>
              <a:t>tudies space biology including bone density, muscle strength, immune function, and plant growth aboard the ISS (NASA Biological and Physical Sciences Division).</a:t>
            </a:r>
          </a:p>
          <a:p>
            <a:r>
              <a:rPr lang="en-US" sz="1700" b="1" i="0" dirty="0">
                <a:solidFill>
                  <a:schemeClr val="tx1"/>
                </a:solidFill>
                <a:effectLst/>
              </a:rPr>
              <a:t>ESA (Europe):</a:t>
            </a:r>
            <a:endParaRPr lang="en-US" sz="1700" b="0" i="0" dirty="0">
              <a:solidFill>
                <a:schemeClr val="tx1"/>
              </a:solidFill>
              <a:effectLst/>
            </a:endParaRPr>
          </a:p>
          <a:p>
            <a:pPr marL="514350" indent="-285750"/>
            <a:r>
              <a:rPr lang="en-US" sz="1600" b="0" i="0" dirty="0">
                <a:solidFill>
                  <a:schemeClr val="tx1"/>
                </a:solidFill>
                <a:effectLst/>
              </a:rPr>
              <a:t>Explores microgravity effects on biology, including human health, plant growth, and gene expression on the ISS (ESA Biolab Facility).</a:t>
            </a:r>
          </a:p>
          <a:p>
            <a:r>
              <a:rPr lang="en-US" sz="1700" b="1" i="0" dirty="0" err="1">
                <a:solidFill>
                  <a:schemeClr val="tx1"/>
                </a:solidFill>
                <a:effectLst/>
              </a:rPr>
              <a:t>Roscosmos</a:t>
            </a:r>
            <a:r>
              <a:rPr lang="en-US" sz="1700" b="1" i="0" dirty="0">
                <a:solidFill>
                  <a:schemeClr val="tx1"/>
                </a:solidFill>
                <a:effectLst/>
              </a:rPr>
              <a:t> (Russia):</a:t>
            </a:r>
            <a:endParaRPr lang="en-US" sz="1700" b="0" i="0" dirty="0">
              <a:solidFill>
                <a:schemeClr val="tx1"/>
              </a:solidFill>
              <a:effectLst/>
            </a:endParaRPr>
          </a:p>
          <a:p>
            <a:pPr marL="514350" indent="-285750"/>
            <a:r>
              <a:rPr lang="en-US" sz="1600" b="0" i="0" dirty="0">
                <a:solidFill>
                  <a:schemeClr val="tx1"/>
                </a:solidFill>
                <a:effectLst/>
              </a:rPr>
              <a:t>Investigates space's effects on cosmonauts' health, including bone density, muscle mass, and immune function </a:t>
            </a:r>
            <a:r>
              <a:rPr lang="en-US" sz="1600" dirty="0">
                <a:solidFill>
                  <a:schemeClr val="tx1"/>
                </a:solidFill>
              </a:rPr>
              <a:t>on the Mir space station and the ISS.</a:t>
            </a:r>
            <a:endParaRPr lang="en-US" sz="1600" b="0" i="0" dirty="0">
              <a:solidFill>
                <a:schemeClr val="tx1"/>
              </a:solidFill>
              <a:effectLst/>
            </a:endParaRPr>
          </a:p>
          <a:p>
            <a:r>
              <a:rPr lang="en-US" sz="1700" b="1" i="0" dirty="0">
                <a:solidFill>
                  <a:schemeClr val="tx1"/>
                </a:solidFill>
                <a:effectLst/>
              </a:rPr>
              <a:t>CNSA (China):</a:t>
            </a:r>
            <a:endParaRPr lang="en-US" sz="1700" b="0" i="0" dirty="0">
              <a:solidFill>
                <a:schemeClr val="tx1"/>
              </a:solidFill>
              <a:effectLst/>
            </a:endParaRPr>
          </a:p>
          <a:p>
            <a:pPr marL="514350" indent="-285750"/>
            <a:r>
              <a:rPr lang="en-US" sz="1600" b="0" i="0" dirty="0">
                <a:solidFill>
                  <a:schemeClr val="tx1"/>
                </a:solidFill>
                <a:effectLst/>
              </a:rPr>
              <a:t>Studies space biology including bone metabolism, muscle physiology, immune responses, and plant biology on the Tiangong space station and Shenzhou spacecraft.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CCCB4-C6CC-6EBB-8359-6E50DDB7BB89}"/>
              </a:ext>
            </a:extLst>
          </p:cNvPr>
          <p:cNvSpPr txBox="1">
            <a:spLocks/>
          </p:cNvSpPr>
          <p:nvPr/>
        </p:nvSpPr>
        <p:spPr>
          <a:xfrm>
            <a:off x="6381835" y="1481954"/>
            <a:ext cx="5446009" cy="5376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JAXA (Japan):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Explores microgravity effects including human health, cellular biology, and plant growth on the ISS. </a:t>
            </a:r>
          </a:p>
          <a:p>
            <a:r>
              <a:rPr lang="en-US" b="1" dirty="0">
                <a:solidFill>
                  <a:schemeClr val="tx1"/>
                </a:solidFill>
              </a:rPr>
              <a:t>CSA (Canada):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Investigates bone health, muscle function, and immune responses in space on the ISS. </a:t>
            </a:r>
          </a:p>
          <a:p>
            <a:r>
              <a:rPr lang="en-US" b="1" dirty="0">
                <a:solidFill>
                  <a:schemeClr val="tx1"/>
                </a:solidFill>
              </a:rPr>
              <a:t>UK Space Agency: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Studies space's impact including human health, genetics, and plant biology on the ISS. </a:t>
            </a:r>
          </a:p>
          <a:p>
            <a:r>
              <a:rPr lang="en-US" b="1" dirty="0">
                <a:solidFill>
                  <a:schemeClr val="tx1"/>
                </a:solidFill>
              </a:rPr>
              <a:t>ASI (Italy):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Researches space's effects on the ISS including human physiology, plant growth, and gene expression.</a:t>
            </a:r>
          </a:p>
          <a:p>
            <a:r>
              <a:rPr lang="en-US" b="1" dirty="0">
                <a:solidFill>
                  <a:schemeClr val="tx1"/>
                </a:solidFill>
              </a:rPr>
              <a:t>DLR (Germany):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Explores microgravity effects on the ISS including human health, cellular biology, and plant growth. </a:t>
            </a:r>
          </a:p>
          <a:p>
            <a:r>
              <a:rPr lang="en-US" b="1" dirty="0">
                <a:solidFill>
                  <a:schemeClr val="tx1"/>
                </a:solidFill>
              </a:rPr>
              <a:t>CNES (France):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Investigates space's impact including human health, genetics, and plant biology on the ISS.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E24F69-9255-05AD-2904-6CCDD331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14" y="1599842"/>
            <a:ext cx="645686" cy="34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A9D8B4-1A22-195D-0B27-890B2B22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324" y="2817524"/>
            <a:ext cx="578876" cy="383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7AA77-27A9-7841-F0DB-C03C8BD6D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69654"/>
            <a:ext cx="575377" cy="379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7E7249-F300-05E9-949D-7E837ED0EC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852" y="5327021"/>
            <a:ext cx="575377" cy="3862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572B1F-288D-A404-B7F6-7CFC95C78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965" y="1481953"/>
            <a:ext cx="550357" cy="3697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AB59B-2787-AA03-BB46-3690E9AC44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47" y="2350962"/>
            <a:ext cx="616805" cy="3093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D027CB-DC99-D336-52A6-4265B456C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1949" y="3185876"/>
            <a:ext cx="616805" cy="3093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F31E48-40EC-36B0-8DF0-8DF666464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766" y="4039858"/>
            <a:ext cx="475485" cy="314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F23E43-EBA0-5EB6-216D-78C70183A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9645" y="4829479"/>
            <a:ext cx="616805" cy="3696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EC97C6-B5F2-B5CC-E78F-704B46715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9251" y="5703139"/>
            <a:ext cx="557501" cy="36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1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8B7BDF8-07EE-6AA5-1F3F-F432A845F879}"/>
              </a:ext>
            </a:extLst>
          </p:cNvPr>
          <p:cNvSpPr/>
          <p:nvPr/>
        </p:nvSpPr>
        <p:spPr>
          <a:xfrm>
            <a:off x="271397" y="2608446"/>
            <a:ext cx="5282380" cy="14245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space biology is international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F1733-4785-E2BB-0638-4AB723EA2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5446009" cy="5376046"/>
          </a:xfrm>
        </p:spPr>
        <p:txBody>
          <a:bodyPr>
            <a:normAutofit fontScale="92500" lnSpcReduction="20000"/>
          </a:bodyPr>
          <a:lstStyle/>
          <a:p>
            <a:r>
              <a:rPr lang="en-US" b="1" i="0" dirty="0">
                <a:solidFill>
                  <a:schemeClr val="tx1"/>
                </a:solidFill>
                <a:effectLst/>
              </a:rPr>
              <a:t>SSAU (Ukraine):</a:t>
            </a:r>
          </a:p>
          <a:p>
            <a:pPr lvl="1"/>
            <a:r>
              <a:rPr lang="en-US" sz="1700" i="0" dirty="0">
                <a:solidFill>
                  <a:schemeClr val="tx1"/>
                </a:solidFill>
                <a:effectLst/>
              </a:rPr>
              <a:t>Researches space's effects including human physiology and plant biology on the ISS.</a:t>
            </a:r>
          </a:p>
          <a:p>
            <a:r>
              <a:rPr lang="en-US" b="1" i="0" dirty="0">
                <a:solidFill>
                  <a:schemeClr val="tx1"/>
                </a:solidFill>
                <a:effectLst/>
              </a:rPr>
              <a:t>ROKA (South Korea):</a:t>
            </a:r>
          </a:p>
          <a:p>
            <a:pPr lvl="1"/>
            <a:r>
              <a:rPr lang="en-US" sz="1700" i="0" dirty="0">
                <a:solidFill>
                  <a:schemeClr val="tx1"/>
                </a:solidFill>
                <a:effectLst/>
              </a:rPr>
              <a:t>Explores microgravity effects including human health, cellular biology, and plant growth on the ISS.</a:t>
            </a:r>
          </a:p>
          <a:p>
            <a:r>
              <a:rPr lang="en-US" b="1" dirty="0">
                <a:solidFill>
                  <a:schemeClr val="tx1"/>
                </a:solidFill>
              </a:rPr>
              <a:t>ISRO (India):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Researches space's impact including human physiology, plant biology, and astrobiology through satellite experiments and international collaborations.</a:t>
            </a:r>
          </a:p>
          <a:p>
            <a:r>
              <a:rPr lang="en-US" b="1" dirty="0">
                <a:solidFill>
                  <a:schemeClr val="tx1"/>
                </a:solidFill>
              </a:rPr>
              <a:t>UAESA (United Arab Emirates):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Studies space's impact on human health, genetics, and plant biology. </a:t>
            </a:r>
          </a:p>
          <a:p>
            <a:r>
              <a:rPr lang="en-US" b="1" dirty="0">
                <a:solidFill>
                  <a:schemeClr val="tx1"/>
                </a:solidFill>
              </a:rPr>
              <a:t>SUPARCO (Pakistan):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Investigates space's effects on human physiology and astrobiology on board satellites. </a:t>
            </a:r>
          </a:p>
          <a:p>
            <a:r>
              <a:rPr lang="en-US" b="1" dirty="0">
                <a:solidFill>
                  <a:schemeClr val="tx1"/>
                </a:solidFill>
              </a:rPr>
              <a:t>CONAE (Argentina):</a:t>
            </a:r>
          </a:p>
          <a:p>
            <a:pPr lvl="1"/>
            <a:r>
              <a:rPr lang="en-US" sz="1700" dirty="0">
                <a:solidFill>
                  <a:schemeClr val="tx1"/>
                </a:solidFill>
              </a:rPr>
              <a:t>Explores microgravity effects on human health and genetics on board satellites.</a:t>
            </a:r>
            <a:endParaRPr lang="en-US" sz="1700" i="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1CCCB4-C6CC-6EBB-8359-6E50DDB7BB89}"/>
              </a:ext>
            </a:extLst>
          </p:cNvPr>
          <p:cNvSpPr txBox="1">
            <a:spLocks/>
          </p:cNvSpPr>
          <p:nvPr/>
        </p:nvSpPr>
        <p:spPr>
          <a:xfrm>
            <a:off x="6381835" y="1481954"/>
            <a:ext cx="5446009" cy="5376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B62853-4EE1-D0EC-C0DD-6500AC1EC689}"/>
              </a:ext>
            </a:extLst>
          </p:cNvPr>
          <p:cNvSpPr txBox="1">
            <a:spLocks/>
          </p:cNvSpPr>
          <p:nvPr/>
        </p:nvSpPr>
        <p:spPr>
          <a:xfrm>
            <a:off x="6218206" y="1481954"/>
            <a:ext cx="5446009" cy="5376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>
                <a:solidFill>
                  <a:schemeClr val="tx1"/>
                </a:solidFill>
              </a:rPr>
              <a:t>AEB (Brazil):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Studies space's impact on human health, genetics, and plant biology. </a:t>
            </a:r>
          </a:p>
          <a:p>
            <a:r>
              <a:rPr lang="en-US" sz="1700" b="1" dirty="0">
                <a:solidFill>
                  <a:schemeClr val="tx1"/>
                </a:solidFill>
              </a:rPr>
              <a:t>SANSA (South Africa):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Researches space's effects on human physiology and astrobiology on board satellites.</a:t>
            </a:r>
          </a:p>
          <a:p>
            <a:r>
              <a:rPr lang="en-US" sz="1700" b="1" dirty="0">
                <a:solidFill>
                  <a:schemeClr val="tx1"/>
                </a:solidFill>
              </a:rPr>
              <a:t>NSPO (Taiwan):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Investigates space's impact on human health, genetics, and plant biology. </a:t>
            </a:r>
          </a:p>
          <a:p>
            <a:r>
              <a:rPr lang="en-US" sz="1700" b="1" dirty="0">
                <a:solidFill>
                  <a:schemeClr val="tx1"/>
                </a:solidFill>
              </a:rPr>
              <a:t>LAPAN (Indonesia):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Studies space's effects on human physiology and plant biology on board satellites.</a:t>
            </a: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55033-60B7-2D6F-8809-528A73DD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329" y="1462704"/>
            <a:ext cx="517626" cy="34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7C9848-E155-8129-31E3-34AFB8E3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955" y="2239203"/>
            <a:ext cx="569027" cy="369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383C3-8E7C-68BB-2EC5-4575E9507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919" y="3195588"/>
            <a:ext cx="532342" cy="345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31663-EE19-E12B-2D1B-E963B7DB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472" y="4195917"/>
            <a:ext cx="694155" cy="3525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BFF25-FED7-2090-1289-598EE3D7C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955" y="4988779"/>
            <a:ext cx="588277" cy="387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4EA38-1695-8668-B11A-9CFDC0085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4075" y="5935796"/>
            <a:ext cx="516152" cy="323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E552FF-A5CD-304A-FBFD-8358CAE39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7954" y="1481954"/>
            <a:ext cx="493027" cy="342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7718AF-ECDA-CB03-7DA0-81B50D48EC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211" y="2551927"/>
            <a:ext cx="510798" cy="339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F2A380-C0E8-057B-75EF-2E1FDA3093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3342" y="3541026"/>
            <a:ext cx="505217" cy="3346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56548-31A1-74FA-9557-D89EF40750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13383" y="4491324"/>
            <a:ext cx="514021" cy="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72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earth applications for Space biology research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49324"/>
            <a:ext cx="8006329" cy="527837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MEDICAL INNOVATIONS</a:t>
            </a:r>
          </a:p>
          <a:p>
            <a:pPr lvl="1"/>
            <a:r>
              <a:rPr lang="en-US" sz="2200" dirty="0"/>
              <a:t>Therapies: Bone density, muscle, immune system, tissue engineering, regenerative medicine</a:t>
            </a:r>
          </a:p>
          <a:p>
            <a:pPr lvl="1"/>
            <a:r>
              <a:rPr lang="en-US" sz="2200" dirty="0"/>
              <a:t>Fundamental understanding: Cellular behavior, genetics, disease mechanisms</a:t>
            </a:r>
          </a:p>
          <a:p>
            <a:pPr lvl="1"/>
            <a:r>
              <a:rPr lang="en-US" sz="2200" dirty="0"/>
              <a:t>Applied: Biomedical devices, wearables, diagnostic tools, miniaturization, remote surgery</a:t>
            </a:r>
          </a:p>
          <a:p>
            <a:r>
              <a:rPr lang="en-US" sz="2400" dirty="0"/>
              <a:t>ENVIRONMENTAL MONITORING</a:t>
            </a:r>
          </a:p>
          <a:p>
            <a:pPr lvl="1"/>
            <a:r>
              <a:rPr lang="en-US" sz="2200" dirty="0"/>
              <a:t>Satellite-based Earth observation systems for monitoring natural disasters</a:t>
            </a:r>
          </a:p>
          <a:p>
            <a:r>
              <a:rPr lang="en-US" sz="2400" dirty="0"/>
              <a:t>AGRICULTURAL TECHNOLOGY</a:t>
            </a:r>
          </a:p>
          <a:p>
            <a:pPr lvl="1"/>
            <a:r>
              <a:rPr lang="en-US" sz="2200" dirty="0"/>
              <a:t>Hydroponics and aeroponics developed for space improve crop and water usage</a:t>
            </a:r>
          </a:p>
          <a:p>
            <a:pPr lvl="1"/>
            <a:r>
              <a:rPr lang="en-US" sz="2200" dirty="0"/>
              <a:t>Bioregenerative life support systems for sustainable farming and urban agriculture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C9FF8-1FE9-5C35-7E8C-E8E5A924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26" y="1501216"/>
            <a:ext cx="2539180" cy="25391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A9379A-92D7-3C4B-BA85-841C1C420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423" y="4222590"/>
            <a:ext cx="2539179" cy="253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5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Open data for space biology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9B48F-7FDD-C2FC-636A-46923D86F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7" y="1597152"/>
            <a:ext cx="3538728" cy="917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7D13B-A1DB-E231-1BE5-9BFF134FB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522" y="2128137"/>
            <a:ext cx="7772400" cy="446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BC5E4-0DB1-FAA3-A910-EE36B2E7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336" y="3145663"/>
            <a:ext cx="2352802" cy="2352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A8B68-CDF7-667A-56A2-B3A3055B1EF2}"/>
              </a:ext>
            </a:extLst>
          </p:cNvPr>
          <p:cNvSpPr txBox="1"/>
          <p:nvPr/>
        </p:nvSpPr>
        <p:spPr>
          <a:xfrm>
            <a:off x="1077283" y="5519801"/>
            <a:ext cx="176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osdr.nasa.gov/bio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53BB73-BFF5-144A-BCB1-F354AC604EA5}"/>
              </a:ext>
            </a:extLst>
          </p:cNvPr>
          <p:cNvSpPr txBox="1"/>
          <p:nvPr/>
        </p:nvSpPr>
        <p:spPr>
          <a:xfrm>
            <a:off x="5129784" y="1625453"/>
            <a:ext cx="602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NASA Open Science Data Repository (OSDR)</a:t>
            </a:r>
          </a:p>
        </p:txBody>
      </p:sp>
    </p:spTree>
    <p:extLst>
      <p:ext uri="{BB962C8B-B14F-4D97-AF65-F5344CB8AC3E}">
        <p14:creationId xmlns:p14="http://schemas.microsoft.com/office/powerpoint/2010/main" val="2273222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Introduction to google colab</a:t>
            </a:r>
          </a:p>
        </p:txBody>
      </p:sp>
    </p:spTree>
    <p:extLst>
      <p:ext uri="{BB962C8B-B14F-4D97-AF65-F5344CB8AC3E}">
        <p14:creationId xmlns:p14="http://schemas.microsoft.com/office/powerpoint/2010/main" val="3980238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Open science data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EE5F4-C8E0-2D37-AEFF-A028EE26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366" y="1536382"/>
            <a:ext cx="5041268" cy="1376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A33004-FFE8-5144-5A46-47D1E5ED1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47" y="4130993"/>
            <a:ext cx="1621411" cy="1594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40C55A-06C5-3896-E2F1-98E10BF8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80" y="5853918"/>
            <a:ext cx="1621411" cy="885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EA22A-5755-D49C-0F49-048726C0A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274" y="4130993"/>
            <a:ext cx="1620403" cy="26079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17AC50-CF19-CC87-B1FA-FEF38F3C0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2660" y="4130993"/>
            <a:ext cx="1620403" cy="2607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3AB790-B914-72FB-C56F-5825306188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046" y="4114800"/>
            <a:ext cx="1620403" cy="2607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3A4590-30DC-5EFC-660F-760F5CD346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3432" y="4114799"/>
            <a:ext cx="1620403" cy="26079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9BBED5-B8A9-7C7F-416F-3D5D89B65602}"/>
              </a:ext>
            </a:extLst>
          </p:cNvPr>
          <p:cNvSpPr txBox="1"/>
          <p:nvPr/>
        </p:nvSpPr>
        <p:spPr>
          <a:xfrm>
            <a:off x="4229943" y="3166897"/>
            <a:ext cx="3732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SEARCH FILTERS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D3487D-93AF-C2F3-89F9-1D74A83CFC14}"/>
              </a:ext>
            </a:extLst>
          </p:cNvPr>
          <p:cNvCxnSpPr/>
          <p:nvPr/>
        </p:nvCxnSpPr>
        <p:spPr>
          <a:xfrm>
            <a:off x="1234440" y="3913632"/>
            <a:ext cx="951890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36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Live demo of study, payload, mission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https://osdr.nasa.gov/bio/repo/data/studies/OSD-48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https://osdr.nasa.gov/bio/repo/data/payloads/RR-1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https://osdr.nasa.gov/bio/repo/data/missions/SpaceX-4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112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Challenges for space biology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/>
              <a:t>Small “N” problem</a:t>
            </a:r>
          </a:p>
          <a:p>
            <a:pPr lvl="1"/>
            <a:r>
              <a:rPr lang="en-US" sz="2200" dirty="0"/>
              <a:t>Space biology experiments are expensive, making datasets small </a:t>
            </a:r>
          </a:p>
          <a:p>
            <a:pPr lvl="1"/>
            <a:r>
              <a:rPr lang="en-US" sz="2200" dirty="0"/>
              <a:t>Biological data is often high-dimensional (genomics, transcriptomics)</a:t>
            </a:r>
          </a:p>
          <a:p>
            <a:pPr lvl="1"/>
            <a:r>
              <a:rPr lang="en-US" sz="2200" dirty="0"/>
              <a:t>High-feature, low-sample count data makes it more difficult to model the complexity of biological systems and their interactions in space </a:t>
            </a:r>
          </a:p>
          <a:p>
            <a:r>
              <a:rPr lang="en-US" sz="2400" dirty="0"/>
              <a:t>Heterogeneous data types</a:t>
            </a:r>
          </a:p>
          <a:p>
            <a:pPr lvl="1"/>
            <a:r>
              <a:rPr lang="en-US" sz="2200" dirty="0"/>
              <a:t>Multi-modal data types can be generated from an experiment: e.g. transcriptomics, bioimaging, treatment variables, environmental telemetry data </a:t>
            </a:r>
          </a:p>
          <a:p>
            <a:r>
              <a:rPr lang="en-US" sz="2400" dirty="0"/>
              <a:t>Research findings using model organisms must translate and be relevant to human astronauts</a:t>
            </a:r>
          </a:p>
        </p:txBody>
      </p:sp>
    </p:spTree>
    <p:extLst>
      <p:ext uri="{BB962C8B-B14F-4D97-AF65-F5344CB8AC3E}">
        <p14:creationId xmlns:p14="http://schemas.microsoft.com/office/powerpoint/2010/main" val="452734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Applications for machine learning in space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Biological analysis and research</a:t>
            </a:r>
          </a:p>
          <a:p>
            <a:pPr algn="ctr"/>
            <a:r>
              <a:rPr lang="en-US" sz="2400" dirty="0"/>
              <a:t>Knowledge discovery</a:t>
            </a:r>
          </a:p>
          <a:p>
            <a:pPr algn="ctr"/>
            <a:r>
              <a:rPr lang="en-US" sz="2400" dirty="0"/>
              <a:t>Hypothesis generation</a:t>
            </a:r>
          </a:p>
          <a:p>
            <a:pPr algn="ctr"/>
            <a:r>
              <a:rPr lang="en-US" sz="2400" dirty="0"/>
              <a:t>Automated data management</a:t>
            </a:r>
          </a:p>
          <a:p>
            <a:pPr algn="ctr"/>
            <a:r>
              <a:rPr lang="en-US" sz="2400" dirty="0"/>
              <a:t>Data structure, organization and transfer (Earth-Space)</a:t>
            </a:r>
          </a:p>
          <a:p>
            <a:pPr algn="ctr"/>
            <a:r>
              <a:rPr lang="en-US" sz="2400" dirty="0"/>
              <a:t>Metadata organization and management</a:t>
            </a:r>
          </a:p>
          <a:p>
            <a:pPr algn="ctr"/>
            <a:r>
              <a:rPr lang="en-US" sz="2400" dirty="0"/>
              <a:t>Automation of experimental payloads</a:t>
            </a:r>
          </a:p>
          <a:p>
            <a:pPr algn="ctr"/>
            <a:r>
              <a:rPr lang="en-US" sz="2400" i="1" dirty="0"/>
              <a:t>In-situ</a:t>
            </a:r>
            <a:r>
              <a:rPr lang="en-US" sz="2400" dirty="0"/>
              <a:t> analysis on board spacecraft or habitats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06206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Future reading &amp;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 err="1"/>
              <a:t>Afshinnekoo</a:t>
            </a:r>
            <a:r>
              <a:rPr lang="en-US" sz="2400" dirty="0"/>
              <a:t>, E. </a:t>
            </a:r>
            <a:r>
              <a:rPr lang="en-US" sz="2400" i="1" dirty="0"/>
              <a:t>et al.</a:t>
            </a:r>
            <a:r>
              <a:rPr lang="en-US" sz="2400" dirty="0"/>
              <a:t> Fundamental Biological Features of Spaceflight: Advancing the Field to Enable Deep-Space Exploration. </a:t>
            </a:r>
            <a:r>
              <a:rPr lang="en-US" sz="2400" i="1" dirty="0"/>
              <a:t>Cell</a:t>
            </a:r>
            <a:r>
              <a:rPr lang="en-US" sz="2400" dirty="0"/>
              <a:t> </a:t>
            </a:r>
            <a:r>
              <a:rPr lang="en-US" sz="2400" b="1" dirty="0"/>
              <a:t>183</a:t>
            </a:r>
            <a:r>
              <a:rPr lang="en-US" sz="2400" dirty="0"/>
              <a:t>, 1162–1184 (2020)</a:t>
            </a:r>
          </a:p>
          <a:p>
            <a:r>
              <a:rPr lang="en-US" sz="2400" dirty="0"/>
              <a:t>Scott, R. T. </a:t>
            </a:r>
            <a:r>
              <a:rPr lang="en-US" sz="2400" i="1" dirty="0"/>
              <a:t>et al.</a:t>
            </a:r>
            <a:r>
              <a:rPr lang="en-US" sz="2400" dirty="0"/>
              <a:t> Biomonitoring and Precision Health in Deep Space supported by Artificial Intelligence. </a:t>
            </a:r>
            <a:r>
              <a:rPr lang="en-US" sz="2400" i="1" dirty="0"/>
              <a:t>Nature Machine Intelligence</a:t>
            </a:r>
            <a:r>
              <a:rPr lang="en-US" sz="2400" dirty="0"/>
              <a:t> (2023)</a:t>
            </a:r>
          </a:p>
          <a:p>
            <a:r>
              <a:rPr lang="en-US" sz="2400" dirty="0"/>
              <a:t>Sanders, L. M. </a:t>
            </a:r>
            <a:r>
              <a:rPr lang="en-US" sz="2400" i="1" dirty="0"/>
              <a:t>et al.</a:t>
            </a:r>
            <a:r>
              <a:rPr lang="en-US" sz="2400" dirty="0"/>
              <a:t> Biological Research and Self-Driving Labs in Deep Space supported by Artificial Intelligence. </a:t>
            </a:r>
            <a:r>
              <a:rPr lang="en-US" sz="2400" i="1" dirty="0"/>
              <a:t>Nature Machine Intelligence</a:t>
            </a:r>
            <a:r>
              <a:rPr lang="en-US" sz="2400" dirty="0"/>
              <a:t> (2023)</a:t>
            </a:r>
          </a:p>
          <a:p>
            <a:r>
              <a:rPr lang="en-US" sz="2400" dirty="0"/>
              <a:t>Berrios, D. C., </a:t>
            </a:r>
            <a:r>
              <a:rPr lang="en-US" sz="2400" dirty="0" err="1"/>
              <a:t>Galazka</a:t>
            </a:r>
            <a:r>
              <a:rPr lang="en-US" sz="2400" dirty="0"/>
              <a:t>, J., </a:t>
            </a:r>
            <a:r>
              <a:rPr lang="en-US" sz="2400" dirty="0" err="1"/>
              <a:t>Grigorev</a:t>
            </a:r>
            <a:r>
              <a:rPr lang="en-US" sz="2400" dirty="0"/>
              <a:t>, K., </a:t>
            </a:r>
            <a:r>
              <a:rPr lang="en-US" sz="2400" dirty="0" err="1"/>
              <a:t>Gebre</a:t>
            </a:r>
            <a:r>
              <a:rPr lang="en-US" sz="2400" dirty="0"/>
              <a:t>, S. &amp; Costes, S. V. NASA GeneLab: interfaces for the exploration of space omics data. </a:t>
            </a:r>
            <a:r>
              <a:rPr lang="en-US" sz="2400" i="1" dirty="0"/>
              <a:t>Nucleic Acids Res. </a:t>
            </a:r>
            <a:r>
              <a:rPr lang="en-US" sz="2400" dirty="0"/>
              <a:t>49, D1515–D1522 (2021)</a:t>
            </a:r>
          </a:p>
          <a:p>
            <a:r>
              <a:rPr lang="en-US" sz="2400" dirty="0"/>
              <a:t>Content assistance: GPT-3.5 and Copilot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071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9224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70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7607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google colab?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/>
              <a:t>Free cloud-based platform for coding and running software programs</a:t>
            </a:r>
          </a:p>
          <a:p>
            <a:r>
              <a:rPr lang="en-US" sz="2400" dirty="0"/>
              <a:t>Collaborative environment where users can work together (like Google Docs)</a:t>
            </a:r>
          </a:p>
          <a:p>
            <a:r>
              <a:rPr lang="en-US" sz="2400" dirty="0"/>
              <a:t>Accessible through a web browser</a:t>
            </a:r>
          </a:p>
          <a:p>
            <a:r>
              <a:rPr lang="en-US" sz="2400" dirty="0"/>
              <a:t>No software installation necessary</a:t>
            </a:r>
          </a:p>
          <a:p>
            <a:r>
              <a:rPr lang="en-US" sz="2400" dirty="0"/>
              <a:t>Many popular Python libraries are pre-installed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96E42-E8C2-C4A5-197A-0C85A71BB934}"/>
              </a:ext>
            </a:extLst>
          </p:cNvPr>
          <p:cNvSpPr txBox="1"/>
          <p:nvPr/>
        </p:nvSpPr>
        <p:spPr>
          <a:xfrm>
            <a:off x="916686" y="4596307"/>
            <a:ext cx="107144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ctr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In this course, we will use Google Colab notebooks to run code for data access, data analysis, data visualization, and machine learning model training and evaluation.</a:t>
            </a:r>
            <a:endParaRPr lang="en-US" sz="3200" b="0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7453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Google colab uses the notebook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b="1" dirty="0"/>
              <a:t>Notebook</a:t>
            </a:r>
            <a:r>
              <a:rPr lang="en-US" sz="2400" dirty="0"/>
              <a:t> – interactive document combining code, text, and visualizations</a:t>
            </a:r>
          </a:p>
          <a:p>
            <a:r>
              <a:rPr lang="en-US" sz="2400" dirty="0"/>
              <a:t>Notebooks consist of multiple cells</a:t>
            </a:r>
          </a:p>
          <a:p>
            <a:pPr lvl="1"/>
            <a:r>
              <a:rPr lang="en-US" sz="2200" b="1" dirty="0"/>
              <a:t>Code cells</a:t>
            </a:r>
            <a:r>
              <a:rPr lang="en-US" sz="2200" dirty="0"/>
              <a:t> – write and execute code. Identified by “In [ ]:” prompt</a:t>
            </a:r>
          </a:p>
          <a:p>
            <a:pPr lvl="1"/>
            <a:r>
              <a:rPr lang="en-US" sz="2200" b="1" dirty="0"/>
              <a:t>Text cells</a:t>
            </a:r>
            <a:r>
              <a:rPr lang="en-US" sz="2200" dirty="0"/>
              <a:t> – plain text or formatting options such as headings, bullet points, images</a:t>
            </a:r>
          </a:p>
          <a:p>
            <a:r>
              <a:rPr lang="en-US" sz="2400" dirty="0"/>
              <a:t>Cell output is available as soon as the cell is done running</a:t>
            </a:r>
          </a:p>
          <a:p>
            <a:r>
              <a:rPr lang="en-US" sz="2400" dirty="0"/>
              <a:t>Notebooks are self-contained and sharable</a:t>
            </a:r>
          </a:p>
          <a:p>
            <a:r>
              <a:rPr lang="en-US" sz="2400" dirty="0"/>
              <a:t>Enables </a:t>
            </a:r>
            <a:r>
              <a:rPr lang="en-US" sz="2400" u="sng" dirty="0"/>
              <a:t>documentation</a:t>
            </a:r>
            <a:r>
              <a:rPr lang="en-US" sz="2400" dirty="0"/>
              <a:t> and </a:t>
            </a:r>
            <a:r>
              <a:rPr lang="en-US" sz="2400" u="sng" dirty="0"/>
              <a:t>reproducibility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0062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Colab notebook example</a:t>
            </a:r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9140428C-3B30-8C95-D3E4-41C647E7C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12" y="2081432"/>
            <a:ext cx="10889833" cy="32860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141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Colab notebook example</a:t>
            </a:r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9140428C-3B30-8C95-D3E4-41C647E7C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12" y="2081432"/>
            <a:ext cx="10889833" cy="3286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AAB1B2-874D-59A4-F837-BCAB121ADB2E}"/>
              </a:ext>
            </a:extLst>
          </p:cNvPr>
          <p:cNvSpPr/>
          <p:nvPr/>
        </p:nvSpPr>
        <p:spPr>
          <a:xfrm>
            <a:off x="3127248" y="2916936"/>
            <a:ext cx="7808976" cy="112471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E0E26-7011-C823-D9DF-523C24BDA88A}"/>
              </a:ext>
            </a:extLst>
          </p:cNvPr>
          <p:cNvSpPr txBox="1"/>
          <p:nvPr/>
        </p:nvSpPr>
        <p:spPr>
          <a:xfrm>
            <a:off x="6949440" y="2468880"/>
            <a:ext cx="97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Text cell</a:t>
            </a:r>
          </a:p>
        </p:txBody>
      </p:sp>
    </p:spTree>
    <p:extLst>
      <p:ext uri="{BB962C8B-B14F-4D97-AF65-F5344CB8AC3E}">
        <p14:creationId xmlns:p14="http://schemas.microsoft.com/office/powerpoint/2010/main" val="2694514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Colab notebook example</a:t>
            </a:r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9140428C-3B30-8C95-D3E4-41C647E7C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12" y="2081432"/>
            <a:ext cx="10889833" cy="32860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AAB1B2-874D-59A4-F837-BCAB121ADB2E}"/>
              </a:ext>
            </a:extLst>
          </p:cNvPr>
          <p:cNvSpPr/>
          <p:nvPr/>
        </p:nvSpPr>
        <p:spPr>
          <a:xfrm>
            <a:off x="3090672" y="4059937"/>
            <a:ext cx="8165592" cy="814958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E0E26-7011-C823-D9DF-523C24BDA88A}"/>
              </a:ext>
            </a:extLst>
          </p:cNvPr>
          <p:cNvSpPr txBox="1"/>
          <p:nvPr/>
        </p:nvSpPr>
        <p:spPr>
          <a:xfrm>
            <a:off x="7260336" y="369060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Code cell</a:t>
            </a:r>
          </a:p>
        </p:txBody>
      </p:sp>
    </p:spTree>
    <p:extLst>
      <p:ext uri="{BB962C8B-B14F-4D97-AF65-F5344CB8AC3E}">
        <p14:creationId xmlns:p14="http://schemas.microsoft.com/office/powerpoint/2010/main" val="3746705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Colab notebook example</a:t>
            </a:r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9140428C-3B30-8C95-D3E4-41C647E7C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12" y="2081432"/>
            <a:ext cx="10889833" cy="32860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E0E26-7011-C823-D9DF-523C24BDA88A}"/>
              </a:ext>
            </a:extLst>
          </p:cNvPr>
          <p:cNvSpPr txBox="1"/>
          <p:nvPr/>
        </p:nvSpPr>
        <p:spPr>
          <a:xfrm>
            <a:off x="5148072" y="2154413"/>
            <a:ext cx="218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Create new code cell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E8F09-2553-E127-244F-EBDEF1FEF4B6}"/>
              </a:ext>
            </a:extLst>
          </p:cNvPr>
          <p:cNvCxnSpPr/>
          <p:nvPr/>
        </p:nvCxnSpPr>
        <p:spPr>
          <a:xfrm flipH="1">
            <a:off x="3502152" y="2331720"/>
            <a:ext cx="1536192" cy="265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2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Colab notebook example</a:t>
            </a:r>
          </a:p>
        </p:txBody>
      </p:sp>
      <p:pic>
        <p:nvPicPr>
          <p:cNvPr id="4" name="Google Shape;153;p17">
            <a:extLst>
              <a:ext uri="{FF2B5EF4-FFF2-40B4-BE49-F238E27FC236}">
                <a16:creationId xmlns:a16="http://schemas.microsoft.com/office/drawing/2014/main" id="{9140428C-3B30-8C95-D3E4-41C647E7C4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4712" y="2081432"/>
            <a:ext cx="10889833" cy="328609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1E0E26-7011-C823-D9DF-523C24BDA88A}"/>
              </a:ext>
            </a:extLst>
          </p:cNvPr>
          <p:cNvSpPr txBox="1"/>
          <p:nvPr/>
        </p:nvSpPr>
        <p:spPr>
          <a:xfrm>
            <a:off x="5148072" y="2154413"/>
            <a:ext cx="2106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Create new text cell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2E8F09-2553-E127-244F-EBDEF1FEF4B6}"/>
              </a:ext>
            </a:extLst>
          </p:cNvPr>
          <p:cNvCxnSpPr>
            <a:cxnSpLocks/>
          </p:cNvCxnSpPr>
          <p:nvPr/>
        </p:nvCxnSpPr>
        <p:spPr>
          <a:xfrm flipH="1">
            <a:off x="3977640" y="2331720"/>
            <a:ext cx="1060704" cy="265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107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3F5CF97-B572-1947-ADAD-402B65CA44B7}" vid="{3228D259-55F1-ED44-8A85-A14E8CE6B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13623</TotalTime>
  <Words>1492</Words>
  <Application>Microsoft Macintosh PowerPoint</Application>
  <PresentationFormat>Widescreen</PresentationFormat>
  <Paragraphs>179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Gill Sans MT</vt:lpstr>
      <vt:lpstr>Parcel</vt:lpstr>
      <vt:lpstr>Welcome to nasa tops  Training in Artificial Intelligence and Machine Learning for Space Biological Sciences Using NASA Cloud-Based Data</vt:lpstr>
      <vt:lpstr>Introduction to google colab</vt:lpstr>
      <vt:lpstr>What is google colab? </vt:lpstr>
      <vt:lpstr>Google colab uses the notebook format</vt:lpstr>
      <vt:lpstr>Colab notebook example</vt:lpstr>
      <vt:lpstr>Colab notebook example</vt:lpstr>
      <vt:lpstr>Colab notebook example</vt:lpstr>
      <vt:lpstr>Colab notebook example</vt:lpstr>
      <vt:lpstr>Colab notebook example</vt:lpstr>
      <vt:lpstr>How to access google colab</vt:lpstr>
      <vt:lpstr>Introduction to space biology</vt:lpstr>
      <vt:lpstr>What is space biology?</vt:lpstr>
      <vt:lpstr>Potential health consequences of space travel </vt:lpstr>
      <vt:lpstr>Space biology research methods</vt:lpstr>
      <vt:lpstr>History of space biology research</vt:lpstr>
      <vt:lpstr>space biology is international</vt:lpstr>
      <vt:lpstr>space biology is international</vt:lpstr>
      <vt:lpstr>earth applications for Space biology research </vt:lpstr>
      <vt:lpstr>Open data for space biology</vt:lpstr>
      <vt:lpstr>Open science data repository</vt:lpstr>
      <vt:lpstr>Live demo of study, payload, mission pages</vt:lpstr>
      <vt:lpstr>Challenges for space biology research</vt:lpstr>
      <vt:lpstr>Applications for machine learning in space biology</vt:lpstr>
      <vt:lpstr>Future reading &amp; 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Sanders, Lauren M. (ARC-SCR)[Blue Marble Space]</dc:creator>
  <cp:lastModifiedBy>Sanders, Lauren M. (ARC-SCR)[Blue Marble Space]</cp:lastModifiedBy>
  <cp:revision>16</cp:revision>
  <dcterms:created xsi:type="dcterms:W3CDTF">2024-02-08T22:46:57Z</dcterms:created>
  <dcterms:modified xsi:type="dcterms:W3CDTF">2024-02-27T00:32:48Z</dcterms:modified>
</cp:coreProperties>
</file>